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383" r:id="rId7"/>
    <p:sldId id="340" r:id="rId8"/>
    <p:sldId id="438" r:id="rId9"/>
    <p:sldId id="684" r:id="rId10"/>
    <p:sldId id="685" r:id="rId11"/>
    <p:sldId id="686" r:id="rId12"/>
    <p:sldId id="687" r:id="rId13"/>
    <p:sldId id="696" r:id="rId14"/>
    <p:sldId id="737" r:id="rId15"/>
    <p:sldId id="698" r:id="rId16"/>
    <p:sldId id="697" r:id="rId17"/>
    <p:sldId id="699" r:id="rId18"/>
    <p:sldId id="700" r:id="rId19"/>
    <p:sldId id="701" r:id="rId20"/>
    <p:sldId id="725" r:id="rId21"/>
    <p:sldId id="711" r:id="rId22"/>
    <p:sldId id="261" r:id="rId23"/>
    <p:sldId id="658" r:id="rId24"/>
    <p:sldId id="712" r:id="rId25"/>
    <p:sldId id="713" r:id="rId26"/>
    <p:sldId id="714" r:id="rId27"/>
    <p:sldId id="715" r:id="rId28"/>
    <p:sldId id="716" r:id="rId29"/>
    <p:sldId id="717" r:id="rId30"/>
    <p:sldId id="718" r:id="rId31"/>
    <p:sldId id="719" r:id="rId32"/>
    <p:sldId id="726" r:id="rId33"/>
    <p:sldId id="727" r:id="rId34"/>
    <p:sldId id="728" r:id="rId35"/>
    <p:sldId id="729" r:id="rId36"/>
    <p:sldId id="730" r:id="rId37"/>
    <p:sldId id="731" r:id="rId38"/>
    <p:sldId id="732" r:id="rId39"/>
    <p:sldId id="734" r:id="rId40"/>
    <p:sldId id="735" r:id="rId41"/>
    <p:sldId id="736" r:id="rId42"/>
    <p:sldId id="287" r:id="rId43"/>
    <p:sldId id="665" r:id="rId44"/>
    <p:sldId id="277" r:id="rId45"/>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728F"/>
    <a:srgbClr val="7C93A8"/>
    <a:srgbClr val="668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90" d="100"/>
          <a:sy n="90" d="100"/>
        </p:scale>
        <p:origin x="208"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1.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1C7F5-C244-4B64-AA64-50031D93392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0866D-7C1A-4AC4-BD90-D82256C688A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0">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u=2247347786,909446450&amp;fm=26&amp;gp=0"/>
          <p:cNvPicPr>
            <a:picLocks noChangeAspect="1"/>
          </p:cNvPicPr>
          <p:nvPr/>
        </p:nvPicPr>
        <p:blipFill>
          <a:blip r:embed="rId1"/>
          <a:srcRect l="15309" r="17009"/>
          <a:stretch>
            <a:fillRect/>
          </a:stretch>
        </p:blipFill>
        <p:spPr>
          <a:xfrm>
            <a:off x="7513320" y="2381885"/>
            <a:ext cx="4752975" cy="4677410"/>
          </a:xfrm>
          <a:prstGeom prst="diamond">
            <a:avLst/>
          </a:prstGeom>
        </p:spPr>
      </p:pic>
      <p:pic>
        <p:nvPicPr>
          <p:cNvPr id="3" name="图片 2" descr="u=567998588,1277548433&amp;fm=11&amp;gp=0"/>
          <p:cNvPicPr>
            <a:picLocks noChangeAspect="1"/>
          </p:cNvPicPr>
          <p:nvPr/>
        </p:nvPicPr>
        <p:blipFill>
          <a:blip r:embed="rId2"/>
          <a:srcRect l="14753" r="15769"/>
          <a:stretch>
            <a:fillRect/>
          </a:stretch>
        </p:blipFill>
        <p:spPr>
          <a:xfrm>
            <a:off x="4977130" y="-54610"/>
            <a:ext cx="4823460" cy="4638040"/>
          </a:xfrm>
          <a:prstGeom prst="diamond">
            <a:avLst/>
          </a:prstGeom>
        </p:spPr>
      </p:pic>
      <p:sp>
        <p:nvSpPr>
          <p:cNvPr id="4" name="任意多边形 11"/>
          <p:cNvSpPr/>
          <p:nvPr/>
        </p:nvSpPr>
        <p:spPr>
          <a:xfrm rot="2700000">
            <a:off x="8491753" y="-1533294"/>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10728681" y="610133"/>
            <a:ext cx="3307772" cy="3307772"/>
          </a:xfrm>
          <a:prstGeom prst="rect">
            <a:avLst/>
          </a:pr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17"/>
          <p:cNvSpPr/>
          <p:nvPr/>
        </p:nvSpPr>
        <p:spPr>
          <a:xfrm rot="2700000">
            <a:off x="11024341" y="5104614"/>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16200000">
            <a:off x="5379086" y="-48577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2700000">
            <a:off x="3290876" y="-1533293"/>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8100000">
            <a:off x="6560653" y="57895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61595" y="2479040"/>
            <a:ext cx="8312785" cy="1198880"/>
          </a:xfrm>
          <a:prstGeom prst="rect">
            <a:avLst/>
          </a:prstGeom>
          <a:noFill/>
        </p:spPr>
        <p:txBody>
          <a:bodyPr wrap="square" rtlCol="0">
            <a:spAutoFit/>
          </a:bodyPr>
          <a:lstStyle/>
          <a:p>
            <a:pPr>
              <a:lnSpc>
                <a:spcPct val="150000"/>
              </a:lnSpc>
            </a:pPr>
            <a:r>
              <a:rPr lang="en-US" altLang="zh-CN" sz="3200" b="1" dirty="0">
                <a:solidFill>
                  <a:schemeClr val="accent1">
                    <a:lumMod val="50000"/>
                  </a:schemeClr>
                </a:solidFill>
                <a:latin typeface="Times New Roman" panose="02020603050405020304" charset="0"/>
                <a:ea typeface="+mj-ea"/>
                <a:cs typeface="Times New Roman" panose="02020603050405020304" charset="0"/>
                <a:sym typeface="+mn-ea"/>
              </a:rPr>
              <a:t>              PSS Synchronization </a:t>
            </a:r>
            <a:r>
              <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rPr>
              <a:t> </a:t>
            </a:r>
            <a:endPar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endParaRPr>
          </a:p>
        </p:txBody>
      </p:sp>
      <p:sp>
        <p:nvSpPr>
          <p:cNvPr id="2" name="文本框 1"/>
          <p:cNvSpPr txBox="1"/>
          <p:nvPr/>
        </p:nvSpPr>
        <p:spPr>
          <a:xfrm>
            <a:off x="1258218" y="4081725"/>
            <a:ext cx="4677898" cy="737235"/>
          </a:xfrm>
          <a:prstGeom prst="rect">
            <a:avLst/>
          </a:prstGeom>
          <a:noFill/>
        </p:spPr>
        <p:txBody>
          <a:bodyPr wrap="square" rtlCol="0">
            <a:spAutoFit/>
          </a:bodyPr>
          <a:lstStyle/>
          <a:p>
            <a:pPr>
              <a:lnSpc>
                <a:spcPct val="150000"/>
              </a:lnSpc>
            </a:pPr>
            <a:r>
              <a:rPr lang="en-US" altLang="zh-CN" sz="2800" b="1" dirty="0">
                <a:solidFill>
                  <a:schemeClr val="accent1">
                    <a:lumMod val="50000"/>
                  </a:schemeClr>
                </a:solidFill>
                <a:latin typeface="Times New Roman" panose="02020603050405020304" charset="0"/>
                <a:ea typeface="+mj-ea"/>
                <a:cs typeface="Times New Roman" panose="02020603050405020304" charset="0"/>
              </a:rPr>
              <a:t>Presenter</a:t>
            </a:r>
            <a:r>
              <a:rPr lang="en-US" sz="2400" b="1" dirty="0">
                <a:solidFill>
                  <a:schemeClr val="accent1">
                    <a:lumMod val="50000"/>
                  </a:schemeClr>
                </a:solidFill>
                <a:latin typeface="+mj-ea"/>
                <a:ea typeface="+mj-ea"/>
              </a:rPr>
              <a:t> </a:t>
            </a:r>
            <a:r>
              <a:rPr lang="en-US" b="1" dirty="0">
                <a:solidFill>
                  <a:schemeClr val="accent1">
                    <a:lumMod val="50000"/>
                  </a:schemeClr>
                </a:solidFill>
                <a:latin typeface="+mj-ea"/>
                <a:ea typeface="+mj-ea"/>
              </a:rPr>
              <a:t> </a:t>
            </a:r>
            <a:r>
              <a:rPr lang="en-US" altLang="zh-CN" sz="2800" b="1" dirty="0">
                <a:solidFill>
                  <a:schemeClr val="accent1">
                    <a:lumMod val="50000"/>
                  </a:schemeClr>
                </a:solidFill>
                <a:latin typeface="Times New Roman" panose="02020603050405020304" charset="0"/>
                <a:ea typeface="+mj-ea"/>
                <a:cs typeface="Times New Roman" panose="02020603050405020304" charset="0"/>
              </a:rPr>
              <a:t>11911303 吉辰卿</a:t>
            </a:r>
            <a:endParaRPr lang="en-US" altLang="zh-CN" sz="2800" b="1" dirty="0">
              <a:solidFill>
                <a:schemeClr val="accent1">
                  <a:lumMod val="50000"/>
                </a:schemeClr>
              </a:solidFill>
              <a:latin typeface="Times New Roman" panose="02020603050405020304" charset="0"/>
              <a:ea typeface="+mj-ea"/>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1500"/>
                            </p:stCondLst>
                            <p:childTnLst>
                              <p:par>
                                <p:cTn id="29" presetID="3" presetClass="entr" presetSubtype="1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9" grpId="0" bldLvl="0" animBg="1"/>
      <p:bldP spid="10" grpId="0" bldLvl="0" animBg="1"/>
      <p:bldP spid="11" grpId="0" bldLvl="0" animBg="1"/>
      <p:bldP spid="12" grpId="0" bldLvl="0" animBg="1"/>
      <p:bldP spid="1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850900" y="240665"/>
            <a:ext cx="11055350" cy="150685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sz="2000" b="1" dirty="0">
                <a:solidFill>
                  <a:schemeClr val="tx1"/>
                </a:solidFill>
                <a:latin typeface="微软雅黑" panose="020B0503020204020204" pitchFamily="34" charset="-122"/>
                <a:ea typeface="微软雅黑" panose="020B0503020204020204" pitchFamily="34" charset="-122"/>
                <a:sym typeface="+mn-ea"/>
              </a:rPr>
              <a:t>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87145" y="983615"/>
            <a:ext cx="9737090" cy="398780"/>
          </a:xfrm>
          <a:prstGeom prst="rect">
            <a:avLst/>
          </a:prstGeom>
          <a:noFill/>
        </p:spPr>
        <p:txBody>
          <a:bodyPr wrap="square" rtlCol="0">
            <a:spAutoFit/>
          </a:bodyPr>
          <a:p>
            <a:pPr algn="just">
              <a:buClrTx/>
              <a:buSzTx/>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969010" y="983615"/>
                <a:ext cx="10253980" cy="308102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有了这个表格，我们就很容易生成给定采样率的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符号了。举一个例子，假如我们的采样率如果分别为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1.92MHz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3.84MHz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，那我们生成</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ODFM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符号的一个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的基本表达式</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分别为：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14:m>
                  <m:oMathPara xmlns:m="http://schemas.openxmlformats.org/officeDocument/2006/math">
                    <m:oMathParaPr>
                      <m:jc m:val="centerGroup"/>
                    </m:oMathParaPr>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en-US" altLang="zh-CN" sz="2000" b="1" dirty="0">
                              <a:solidFill>
                                <a:schemeClr val="accent1">
                                  <a:lumMod val="50000"/>
                                </a:schemeClr>
                              </a:solidFill>
                              <a:latin typeface="微软雅黑" panose="020B0503020204020204" pitchFamily="34" charset="-122"/>
                              <a:ea typeface="微软雅黑" panose="020B0503020204020204" pitchFamily="34" charset="-122"/>
                            </a:rPr>
                            <m:t>       </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𝐱</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𝐧</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𝟏𝟐𝟖</m:t>
                          </m:r>
                        </m:sup>
                      </m:sSub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nary>
                        <m:naryPr>
                          <m:chr m:val="∑"/>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naryPr>
                        <m:sub>
                          <m:r>
                            <a:rPr lang="en-US" altLang="zh-CN" sz="2000" b="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rPr>
                            <m:t>𝑘</m:t>
                          </m:r>
                          <m:r>
                            <a:rPr lang="en-US" altLang="zh-CN" sz="2000" b="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rPr>
                            <m:t>=</m:t>
                          </m:r>
                          <m:r>
                            <m:rPr>
                              <m:brk m:alnAt="23"/>
                            </m:r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𝟔𝟑</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𝟔𝟒</m:t>
                          </m:r>
                        </m:sup>
                        <m:e>
                          <m:sSub>
                            <m:sSub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𝐚</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𝐤</m:t>
                              </m:r>
                            </m:sub>
                          </m:sSub>
                          <m:sSup>
                            <m:s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𝐞</m:t>
                              </m:r>
                            </m:e>
                            <m:sup>
                              <m:f>
                                <m:f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fPr>
                                <m:num>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𝐣</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𝛑</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𝐤𝐧</m:t>
                                  </m:r>
                                </m:num>
                                <m:den>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𝟏𝟐𝟖</m:t>
                                  </m:r>
                                </m:den>
                              </m:f>
                            </m:sup>
                          </m:sSup>
                        </m:e>
                      </m:nary>
                      <m:r>
                        <a:rPr lang="en-US" altLang="zh-CN" sz="2000" b="1" dirty="0">
                          <a:solidFill>
                            <a:schemeClr val="accent1">
                              <a:lumMod val="50000"/>
                            </a:schemeClr>
                          </a:solidFill>
                          <a:latin typeface="微软雅黑" panose="020B0503020204020204" pitchFamily="34" charset="-122"/>
                          <a:ea typeface="微软雅黑" panose="020B0503020204020204" pitchFamily="34" charset="-122"/>
                        </a:rPr>
                        <m:t>                 </m:t>
                      </m:r>
                      <m:r>
                        <a:rPr lang="zh-CN" altLang="en-US" sz="2000" b="1" dirty="0">
                          <a:solidFill>
                            <a:schemeClr val="accent1">
                              <a:lumMod val="50000"/>
                            </a:schemeClr>
                          </a:solidFill>
                          <a:latin typeface="Cambria Math" panose="02040503050406030204" charset="0"/>
                          <a:ea typeface="MS Mincho" charset="0"/>
                          <a:cs typeface="Cambria Math" panose="02040503050406030204" charset="0"/>
                        </a:rPr>
                        <m:t>对应采</m:t>
                      </m:r>
                      <m:r>
                        <a:rPr lang="zh-CN" altLang="en-US" sz="2000" b="1" dirty="0">
                          <a:solidFill>
                            <a:schemeClr val="accent1">
                              <a:lumMod val="50000"/>
                            </a:schemeClr>
                          </a:solidFill>
                          <a:latin typeface="Cambria Math" panose="02040503050406030204" charset="0"/>
                          <a:ea typeface="MS Mincho" charset="0"/>
                          <a:cs typeface="Cambria Math" panose="02040503050406030204" charset="0"/>
                        </a:rPr>
                        <m:t>样率为</m:t>
                      </m:r>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𝟏</m:t>
                      </m:r>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m:t>
                      </m:r>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𝟗𝟐𝐌𝐇</m:t>
                      </m:r>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𝑧</m:t>
                      </m:r>
                    </m:oMath>
                  </m:oMathPara>
                </a14:m>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14:m>
                  <m:oMathPara xmlns:m="http://schemas.openxmlformats.org/officeDocument/2006/math">
                    <m:oMathParaPr>
                      <m:jc m:val="centerGroup"/>
                    </m:oMathParaPr>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en-US" altLang="zh-CN" sz="2000" b="1" dirty="0">
                              <a:solidFill>
                                <a:schemeClr val="accent1">
                                  <a:lumMod val="50000"/>
                                </a:schemeClr>
                              </a:solidFill>
                              <a:latin typeface="微软雅黑" panose="020B0503020204020204" pitchFamily="34" charset="-122"/>
                              <a:ea typeface="微软雅黑" panose="020B0503020204020204" pitchFamily="34" charset="-122"/>
                            </a:rPr>
                            <m:t>       </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𝐱</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𝐧</m:t>
                          </m:r>
                        </m:sub>
                        <m:sup>
                          <m:r>
                            <a:rPr lang="en-US" altLang="zh-CN" sz="2000" b="1" dirty="0">
                              <a:solidFill>
                                <a:schemeClr val="accent1">
                                  <a:lumMod val="50000"/>
                                </a:schemeClr>
                              </a:solidFill>
                              <a:latin typeface="微软雅黑" panose="020B0503020204020204" pitchFamily="34" charset="-122"/>
                              <a:ea typeface="微软雅黑" panose="020B0503020204020204" pitchFamily="34" charset="-122"/>
                            </a:rPr>
                            <m:t>𝟐𝟓𝟔</m:t>
                          </m:r>
                        </m:sup>
                      </m:sSub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nary>
                        <m:naryPr>
                          <m:chr m:val="∑"/>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naryPr>
                        <m:sub>
                          <m:r>
                            <a:rPr lang="en-US" altLang="zh-CN" sz="2000" b="1" dirty="0">
                              <a:solidFill>
                                <a:schemeClr val="accent1">
                                  <a:lumMod val="50000"/>
                                </a:schemeClr>
                              </a:solidFill>
                              <a:latin typeface="微软雅黑" panose="020B0503020204020204" pitchFamily="34" charset="-122"/>
                              <a:ea typeface="微软雅黑" panose="020B0503020204020204" pitchFamily="34" charset="-122"/>
                            </a:rPr>
                            <m:t>𝐤</m:t>
                          </m:r>
                          <m:r>
                            <a:rPr lang="en-US" altLang="zh-CN" sz="2000" b="1" dirty="0">
                              <a:solidFill>
                                <a:schemeClr val="accent1">
                                  <a:lumMod val="50000"/>
                                </a:schemeClr>
                              </a:solidFill>
                              <a:latin typeface="微软雅黑" panose="020B0503020204020204" pitchFamily="34" charset="-122"/>
                              <a:ea typeface="微软雅黑" panose="020B0503020204020204" pitchFamily="34" charset="-122"/>
                            </a:rPr>
                            <m:t>=</m:t>
                          </m:r>
                          <m:r>
                            <m:rPr>
                              <m:brk m:alnAt="23"/>
                            </m:r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en-US" altLang="zh-CN" sz="2000" b="1" dirty="0">
                              <a:solidFill>
                                <a:schemeClr val="accent1">
                                  <a:lumMod val="50000"/>
                                </a:schemeClr>
                              </a:solidFill>
                              <a:latin typeface="微软雅黑" panose="020B0503020204020204" pitchFamily="34" charset="-122"/>
                              <a:ea typeface="微软雅黑" panose="020B0503020204020204" pitchFamily="34" charset="-122"/>
                            </a:rPr>
                            <m:t>𝟏𝟐𝟕</m:t>
                          </m:r>
                        </m:sub>
                        <m:sup>
                          <m:r>
                            <a:rPr lang="en-US" altLang="zh-CN" sz="2000" b="1" dirty="0">
                              <a:solidFill>
                                <a:schemeClr val="accent1">
                                  <a:lumMod val="50000"/>
                                </a:schemeClr>
                              </a:solidFill>
                              <a:latin typeface="微软雅黑" panose="020B0503020204020204" pitchFamily="34" charset="-122"/>
                              <a:ea typeface="微软雅黑" panose="020B0503020204020204" pitchFamily="34" charset="-122"/>
                            </a:rPr>
                            <m:t>𝟏𝟐𝟖</m:t>
                          </m:r>
                        </m:sup>
                        <m:e>
                          <m:sSub>
                            <m:sSub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𝐚</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𝐤</m:t>
                              </m:r>
                            </m:sub>
                          </m:sSub>
                          <m:sSup>
                            <m:s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𝐞</m:t>
                              </m:r>
                            </m:e>
                            <m:sup>
                              <m:f>
                                <m:f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fPr>
                                <m:num>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𝐣𝟐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𝛑</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𝐤𝐧</m:t>
                                  </m:r>
                                </m:num>
                                <m:den>
                                  <m:r>
                                    <a:rPr lang="en-US" altLang="zh-CN" sz="2000" b="1" dirty="0">
                                      <a:solidFill>
                                        <a:schemeClr val="accent1">
                                          <a:lumMod val="50000"/>
                                        </a:schemeClr>
                                      </a:solidFill>
                                      <a:latin typeface="微软雅黑" panose="020B0503020204020204" pitchFamily="34" charset="-122"/>
                                      <a:ea typeface="微软雅黑" panose="020B0503020204020204" pitchFamily="34" charset="-122"/>
                                    </a:rPr>
                                    <m:t>𝟐𝟓𝟔</m:t>
                                  </m:r>
                                </m:den>
                              </m:f>
                            </m:sup>
                          </m:sSup>
                        </m:e>
                      </m:nary>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                     </m:t>
                      </m:r>
                      <m:r>
                        <a:rPr lang="zh-CN" altLang="en-US" sz="2000" b="1" dirty="0">
                          <a:solidFill>
                            <a:schemeClr val="accent1">
                              <a:lumMod val="50000"/>
                            </a:schemeClr>
                          </a:solidFill>
                          <a:latin typeface="Cambria Math" panose="02040503050406030204" charset="0"/>
                          <a:ea typeface="MS Mincho" charset="0"/>
                          <a:cs typeface="Cambria Math" panose="02040503050406030204" charset="0"/>
                        </a:rPr>
                        <m:t>对应采样率为</m:t>
                      </m:r>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𝟑</m:t>
                      </m:r>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m:t>
                      </m:r>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𝟖𝟒𝐌</m:t>
                      </m:r>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𝐇</m:t>
                      </m:r>
                      <m:r>
                        <a:rPr lang="en-US" altLang="zh-CN" sz="2000" b="1" dirty="0">
                          <a:solidFill>
                            <a:schemeClr val="accent1">
                              <a:lumMod val="50000"/>
                            </a:schemeClr>
                          </a:solidFill>
                          <a:latin typeface="Cambria Math" panose="02040503050406030204" charset="0"/>
                          <a:ea typeface="MS Mincho" charset="0"/>
                          <a:cs typeface="Cambria Math" panose="02040503050406030204" charset="0"/>
                        </a:rPr>
                        <m:t>𝑧</m:t>
                      </m:r>
                    </m:oMath>
                  </m:oMathPara>
                </a14:m>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969010" y="983615"/>
                <a:ext cx="10253980" cy="3081020"/>
              </a:xfrm>
              <a:prstGeom prst="rect">
                <a:avLst/>
              </a:prstGeom>
              <a:blipFill rotWithShape="1">
                <a:blip r:embed="rId1"/>
                <a:stretch>
                  <a:fillRect/>
                </a:stretch>
              </a:blipFill>
            </p:spPr>
            <p:txBody>
              <a:bodyPr/>
              <a:lstStyle/>
              <a:p>
                <a:r>
                  <a:rPr lang="zh-CN" altLang="en-US">
                    <a:noFill/>
                  </a:rPr>
                  <a:t> </a:t>
                </a:r>
              </a:p>
            </p:txBody>
          </p:sp>
        </mc:Fallback>
      </mc:AlternateContent>
      <p:sp>
        <p:nvSpPr>
          <p:cNvPr id="6" name="文本框 5"/>
          <p:cNvSpPr txBox="1"/>
          <p:nvPr/>
        </p:nvSpPr>
        <p:spPr>
          <a:xfrm>
            <a:off x="969010" y="3783330"/>
            <a:ext cx="10791825" cy="193802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知道了利用IDFT来产生发射机含</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序列的OFDM符号，接下来我们就可以编写生成OFDM符号的程序，在这里我们以u=29的PSS初始序列生成OFDM符号为例来生成其</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符号。假如我们给定的采样率为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，那么我们的一个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符号里面就包含了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128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，每一个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生成的表达式如上图所示。再上图，我们看到：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k</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的取值范围是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-63</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，也就是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a_k</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的数量为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128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。但是我们生成的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初始序列仅有</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个元素，那么我们怎么来安排这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个元素让其填入这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128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a_k</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中呢？这里就要用到低通滤波的思想，见下一页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850900" y="240665"/>
            <a:ext cx="11055350" cy="150685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sz="2000" b="1" dirty="0">
                <a:solidFill>
                  <a:schemeClr val="tx1"/>
                </a:solidFill>
                <a:latin typeface="微软雅黑" panose="020B0503020204020204" pitchFamily="34" charset="-122"/>
                <a:ea typeface="微软雅黑" panose="020B0503020204020204" pitchFamily="34" charset="-122"/>
                <a:sym typeface="+mn-ea"/>
              </a:rPr>
              <a:t>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87145" y="983615"/>
            <a:ext cx="9737090" cy="398780"/>
          </a:xfrm>
          <a:prstGeom prst="rect">
            <a:avLst/>
          </a:prstGeom>
          <a:noFill/>
        </p:spPr>
        <p:txBody>
          <a:bodyPr wrap="square" rtlCol="0">
            <a:spAutoFit/>
          </a:bodyPr>
          <a:p>
            <a:pPr algn="just">
              <a:buClrTx/>
              <a:buSzTx/>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0900" y="1115060"/>
            <a:ext cx="10791825"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我们再看一下如果采样率是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时的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IDFT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表达式：</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7"/>
              <p:cNvSpPr txBox="1"/>
              <p:nvPr/>
            </p:nvSpPr>
            <p:spPr>
              <a:xfrm>
                <a:off x="1983105" y="1624330"/>
                <a:ext cx="6735445" cy="88201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Sup>
                        <m:sSub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SupPr>
                        <m:e>
                          <m:r>
                            <a:rPr lang="en-US" altLang="zh-CN" b="1" dirty="0">
                              <a:solidFill>
                                <a:schemeClr val="accent1">
                                  <a:lumMod val="50000"/>
                                </a:schemeClr>
                              </a:solidFill>
                              <a:latin typeface="微软雅黑" panose="020B0503020204020204" pitchFamily="34" charset="-122"/>
                              <a:ea typeface="微软雅黑" panose="020B0503020204020204" pitchFamily="34" charset="-122"/>
                            </a:rPr>
                            <m:t>       </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𝐱</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𝐧</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𝟏𝟐𝟖</m:t>
                          </m:r>
                        </m:sup>
                      </m:sSubSup>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nary>
                        <m:naryPr>
                          <m:chr m:val="∑"/>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naryPr>
                        <m:sub>
                          <m:r>
                            <a:rPr lang="en-US" altLang="zh-CN" b="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rPr>
                            <m:t>𝑘</m:t>
                          </m:r>
                          <m:r>
                            <a:rPr lang="en-US" altLang="zh-CN" b="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rPr>
                            <m:t>=</m:t>
                          </m:r>
                          <m:r>
                            <m:rPr>
                              <m:brk m:alnAt="23"/>
                            </m:rP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𝟔𝟑</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𝟔𝟒</m:t>
                          </m:r>
                        </m:sup>
                        <m:e>
                          <m:sSub>
                            <m:sSub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𝐚</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𝐤</m:t>
                              </m:r>
                            </m:sub>
                          </m:sSub>
                          <m:sSup>
                            <m:s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p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𝐞</m:t>
                              </m:r>
                            </m:e>
                            <m:sup>
                              <m:f>
                                <m:f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fPr>
                                <m:num>
                                  <m:r>
                                    <a:rPr lang="zh-CN" altLang="en-US" b="1" dirty="0">
                                      <a:solidFill>
                                        <a:schemeClr val="accent1">
                                          <a:lumMod val="50000"/>
                                        </a:schemeClr>
                                      </a:solidFill>
                                      <a:latin typeface="微软雅黑" panose="020B0503020204020204" pitchFamily="34" charset="-122"/>
                                      <a:ea typeface="微软雅黑" panose="020B0503020204020204" pitchFamily="34" charset="-122"/>
                                    </a:rPr>
                                    <m:t>𝐣𝟐</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𝛑</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𝐤𝐧</m:t>
                                  </m:r>
                                </m:num>
                                <m:den>
                                  <m:r>
                                    <a:rPr lang="zh-CN" altLang="en-US" b="1" dirty="0">
                                      <a:solidFill>
                                        <a:schemeClr val="accent1">
                                          <a:lumMod val="50000"/>
                                        </a:schemeClr>
                                      </a:solidFill>
                                      <a:latin typeface="微软雅黑" panose="020B0503020204020204" pitchFamily="34" charset="-122"/>
                                      <a:ea typeface="微软雅黑" panose="020B0503020204020204" pitchFamily="34" charset="-122"/>
                                    </a:rPr>
                                    <m:t>𝟏𝟐𝟖</m:t>
                                  </m:r>
                                </m:den>
                              </m:f>
                            </m:sup>
                          </m:sSup>
                        </m:e>
                      </m:nary>
                      <m:r>
                        <a:rPr lang="en-US" altLang="zh-CN" b="1" dirty="0">
                          <a:solidFill>
                            <a:schemeClr val="accent1">
                              <a:lumMod val="50000"/>
                            </a:schemeClr>
                          </a:solidFill>
                          <a:latin typeface="微软雅黑" panose="020B0503020204020204" pitchFamily="34" charset="-122"/>
                          <a:ea typeface="微软雅黑" panose="020B0503020204020204" pitchFamily="34" charset="-122"/>
                        </a:rPr>
                        <m:t>                 </m:t>
                      </m:r>
                      <m:r>
                        <a:rPr lang="zh-CN" altLang="en-US" b="1" dirty="0">
                          <a:solidFill>
                            <a:schemeClr val="accent1">
                              <a:lumMod val="50000"/>
                            </a:schemeClr>
                          </a:solidFill>
                          <a:latin typeface="Cambria Math" panose="02040503050406030204" charset="0"/>
                          <a:ea typeface="MS Mincho" charset="0"/>
                          <a:cs typeface="Cambria Math" panose="02040503050406030204" charset="0"/>
                        </a:rPr>
                        <m:t>对应采样率为</m:t>
                      </m:r>
                      <m:r>
                        <a:rPr lang="en-US" altLang="zh-CN" b="1" dirty="0">
                          <a:solidFill>
                            <a:schemeClr val="accent1">
                              <a:lumMod val="50000"/>
                            </a:schemeClr>
                          </a:solidFill>
                          <a:latin typeface="Cambria Math" panose="02040503050406030204" charset="0"/>
                          <a:ea typeface="MS Mincho" charset="0"/>
                          <a:cs typeface="Cambria Math" panose="02040503050406030204" charset="0"/>
                        </a:rPr>
                        <m:t>𝟏</m:t>
                      </m:r>
                      <m:r>
                        <a:rPr lang="en-US" altLang="zh-CN" b="1" dirty="0">
                          <a:solidFill>
                            <a:schemeClr val="accent1">
                              <a:lumMod val="50000"/>
                            </a:schemeClr>
                          </a:solidFill>
                          <a:latin typeface="Cambria Math" panose="02040503050406030204" charset="0"/>
                          <a:ea typeface="MS Mincho" charset="0"/>
                          <a:cs typeface="Cambria Math" panose="02040503050406030204" charset="0"/>
                        </a:rPr>
                        <m:t>.</m:t>
                      </m:r>
                      <m:r>
                        <a:rPr lang="en-US" altLang="zh-CN" b="1" dirty="0">
                          <a:solidFill>
                            <a:schemeClr val="accent1">
                              <a:lumMod val="50000"/>
                            </a:schemeClr>
                          </a:solidFill>
                          <a:latin typeface="Cambria Math" panose="02040503050406030204" charset="0"/>
                          <a:ea typeface="MS Mincho" charset="0"/>
                          <a:cs typeface="Cambria Math" panose="02040503050406030204" charset="0"/>
                        </a:rPr>
                        <m:t>𝟗𝟐𝐌𝐇</m:t>
                      </m:r>
                      <m:r>
                        <a:rPr lang="en-US" altLang="zh-CN" b="1" dirty="0">
                          <a:solidFill>
                            <a:schemeClr val="accent1">
                              <a:lumMod val="50000"/>
                            </a:schemeClr>
                          </a:solidFill>
                          <a:latin typeface="Cambria Math" panose="02040503050406030204" charset="0"/>
                          <a:ea typeface="MS Mincho" charset="0"/>
                          <a:cs typeface="Cambria Math" panose="02040503050406030204" charset="0"/>
                        </a:rPr>
                        <m:t>𝑧</m:t>
                      </m:r>
                    </m:oMath>
                  </m:oMathPara>
                </a14:m>
                <a:endParaRPr lang="zh-CN" altLang="en-US"/>
              </a:p>
            </p:txBody>
          </p:sp>
        </mc:Choice>
        <mc:Fallback>
          <p:sp>
            <p:nvSpPr>
              <p:cNvPr id="8" name="文本框 7"/>
              <p:cNvSpPr txBox="1">
                <a:spLocks noRot="1" noChangeAspect="1" noMove="1" noResize="1" noEditPoints="1" noAdjustHandles="1" noChangeArrowheads="1" noChangeShapeType="1" noTextEdit="1"/>
              </p:cNvSpPr>
              <p:nvPr/>
            </p:nvSpPr>
            <p:spPr>
              <a:xfrm>
                <a:off x="1983105" y="1624330"/>
                <a:ext cx="6735445" cy="882015"/>
              </a:xfrm>
              <a:prstGeom prst="rect">
                <a:avLst/>
              </a:prstGeom>
              <a:blipFill rotWithShape="1">
                <a:blip r:embed="rId1"/>
                <a:stretch>
                  <a:fillRect/>
                </a:stretch>
              </a:blipFill>
            </p:spPr>
            <p:txBody>
              <a:bodyPr/>
              <a:lstStyle/>
              <a:p>
                <a:r>
                  <a:rPr lang="zh-CN" altLang="en-US">
                    <a:noFill/>
                  </a:rPr>
                  <a:t> </a:t>
                </a:r>
              </a:p>
            </p:txBody>
          </p:sp>
        </mc:Fallback>
      </mc:AlternateContent>
      <p:sp>
        <p:nvSpPr>
          <p:cNvPr id="9" name="文本框 8"/>
          <p:cNvSpPr txBox="1"/>
          <p:nvPr/>
        </p:nvSpPr>
        <p:spPr>
          <a:xfrm>
            <a:off x="850900" y="2616835"/>
            <a:ext cx="10269220" cy="163004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从这个表达式中我们可以看到，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k</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值的绝对值越小，</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a_k</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所对应的频率分量越低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(k = 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时</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a_k</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为直流分量</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。因此，为了实现题目第二问要求的低通滤波，我们可以考虑将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初始序列中的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个元素对称地插入到这一个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ODFM 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最低的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个频率分量中</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不包括直流分量</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，也就是插入到对应的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k</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-31</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31(</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不包括</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k=0)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的频率分量中。插入时，我们让对应的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a_k</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值依次等于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个元素中的每一个元素即可，</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如下图所示：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3" name="图片 12" descr="20220503104331"/>
          <p:cNvPicPr>
            <a:picLocks noChangeAspect="1"/>
          </p:cNvPicPr>
          <p:nvPr/>
        </p:nvPicPr>
        <p:blipFill>
          <a:blip r:embed="rId2"/>
          <a:stretch>
            <a:fillRect/>
          </a:stretch>
        </p:blipFill>
        <p:spPr>
          <a:xfrm>
            <a:off x="3370580" y="4357370"/>
            <a:ext cx="4838700" cy="2305050"/>
          </a:xfrm>
          <a:prstGeom prst="rect">
            <a:avLst/>
          </a:prstGeom>
        </p:spPr>
      </p:pic>
      <p:sp>
        <p:nvSpPr>
          <p:cNvPr id="14" name="文本框 13"/>
          <p:cNvSpPr txBox="1"/>
          <p:nvPr/>
        </p:nvSpPr>
        <p:spPr>
          <a:xfrm>
            <a:off x="8529955" y="4946015"/>
            <a:ext cx="2778125" cy="101473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在一个OFDM符号的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ample中PSS初始序列的插入方法</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850900" y="240665"/>
            <a:ext cx="11055350" cy="150685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sz="2000" b="1" dirty="0">
                <a:solidFill>
                  <a:schemeClr val="tx1"/>
                </a:solidFill>
                <a:latin typeface="微软雅黑" panose="020B0503020204020204" pitchFamily="34" charset="-122"/>
                <a:ea typeface="微软雅黑" panose="020B0503020204020204" pitchFamily="34" charset="-122"/>
                <a:sym typeface="+mn-ea"/>
              </a:rPr>
              <a:t>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87145" y="983615"/>
            <a:ext cx="9737090" cy="398780"/>
          </a:xfrm>
          <a:prstGeom prst="rect">
            <a:avLst/>
          </a:prstGeom>
          <a:noFill/>
        </p:spPr>
        <p:txBody>
          <a:bodyPr wrap="square" rtlCol="0">
            <a:spAutoFit/>
          </a:bodyPr>
          <a:p>
            <a:pPr algn="just">
              <a:buClrTx/>
              <a:buSzTx/>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50900" y="1115060"/>
            <a:ext cx="10791825" cy="706755"/>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为了进一步验证一下前面的插入方法，我还特地查了一下</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CSDN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里面的相关资料，发现确实是可以简化为我上面那样的插入方法的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如果这一项为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1" name="图片 10" descr="20220505213051"/>
          <p:cNvPicPr>
            <a:picLocks noChangeAspect="1"/>
          </p:cNvPicPr>
          <p:nvPr/>
        </p:nvPicPr>
        <p:blipFill>
          <a:blip r:embed="rId1"/>
          <a:stretch>
            <a:fillRect/>
          </a:stretch>
        </p:blipFill>
        <p:spPr>
          <a:xfrm>
            <a:off x="1402715" y="2019300"/>
            <a:ext cx="7452995" cy="4277995"/>
          </a:xfrm>
          <a:prstGeom prst="rect">
            <a:avLst/>
          </a:prstGeom>
        </p:spPr>
      </p:pic>
      <p:sp>
        <p:nvSpPr>
          <p:cNvPr id="15" name="文本框 14"/>
          <p:cNvSpPr txBox="1"/>
          <p:nvPr/>
        </p:nvSpPr>
        <p:spPr>
          <a:xfrm>
            <a:off x="9371330" y="4117340"/>
            <a:ext cx="2534920"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左图：</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PSS生成算法</a:t>
            </a:r>
            <a:endParaRPr lang="zh-CN" altLang="en-US"/>
          </a:p>
        </p:txBody>
      </p:sp>
      <p:cxnSp>
        <p:nvCxnSpPr>
          <p:cNvPr id="16" name="直接箭头连接符 15"/>
          <p:cNvCxnSpPr/>
          <p:nvPr/>
        </p:nvCxnSpPr>
        <p:spPr>
          <a:xfrm flipH="1">
            <a:off x="4340860" y="1734820"/>
            <a:ext cx="2261870" cy="363156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770255" y="180975"/>
            <a:ext cx="11055350" cy="150685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sz="2000" b="1" dirty="0">
                <a:solidFill>
                  <a:schemeClr val="tx1"/>
                </a:solidFill>
                <a:latin typeface="微软雅黑" panose="020B0503020204020204" pitchFamily="34" charset="-122"/>
                <a:ea typeface="微软雅黑" panose="020B0503020204020204" pitchFamily="34" charset="-122"/>
                <a:sym typeface="+mn-ea"/>
              </a:rPr>
              <a:t>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87145" y="983615"/>
            <a:ext cx="9737090" cy="398780"/>
          </a:xfrm>
          <a:prstGeom prst="rect">
            <a:avLst/>
          </a:prstGeom>
          <a:noFill/>
        </p:spPr>
        <p:txBody>
          <a:bodyPr wrap="square" rtlCol="0">
            <a:spAutoFit/>
          </a:bodyPr>
          <a:p>
            <a:pPr algn="just">
              <a:buClrTx/>
              <a:buSzTx/>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61390" y="983615"/>
            <a:ext cx="10269220" cy="101473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在编写插入代码之前，我们需要编写压缩函数，将一个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原始序列压缩成两半，每一个子序列中包含</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31</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个元素。这样做的目的是方便我们后面的插入，以避免还要判断是否到达</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 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号子载波以跳过该直流分量的逻辑。压缩函数如下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descr="20220503110441"/>
          <p:cNvPicPr>
            <a:picLocks noChangeAspect="1"/>
          </p:cNvPicPr>
          <p:nvPr/>
        </p:nvPicPr>
        <p:blipFill>
          <a:blip r:embed="rId1"/>
          <a:stretch>
            <a:fillRect/>
          </a:stretch>
        </p:blipFill>
        <p:spPr>
          <a:xfrm>
            <a:off x="1793240" y="2523490"/>
            <a:ext cx="8605520" cy="2296160"/>
          </a:xfrm>
          <a:prstGeom prst="rect">
            <a:avLst/>
          </a:prstGeom>
        </p:spPr>
      </p:pic>
      <p:sp>
        <p:nvSpPr>
          <p:cNvPr id="8" name="文本框 7"/>
          <p:cNvSpPr txBox="1"/>
          <p:nvPr/>
        </p:nvSpPr>
        <p:spPr>
          <a:xfrm>
            <a:off x="2702560" y="5067300"/>
            <a:ext cx="7546340"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利用压缩函数将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初始序列拆成两部分，以便后续的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插入</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770255" y="180975"/>
            <a:ext cx="11055350" cy="150685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sz="2000" b="1" dirty="0">
                <a:solidFill>
                  <a:schemeClr val="tx1"/>
                </a:solidFill>
                <a:latin typeface="微软雅黑" panose="020B0503020204020204" pitchFamily="34" charset="-122"/>
                <a:ea typeface="微软雅黑" panose="020B0503020204020204" pitchFamily="34" charset="-122"/>
                <a:sym typeface="+mn-ea"/>
              </a:rPr>
              <a:t>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87145" y="983615"/>
            <a:ext cx="9737090" cy="398780"/>
          </a:xfrm>
          <a:prstGeom prst="rect">
            <a:avLst/>
          </a:prstGeom>
          <a:noFill/>
        </p:spPr>
        <p:txBody>
          <a:bodyPr wrap="square" rtlCol="0">
            <a:spAutoFit/>
          </a:bodyPr>
          <a:p>
            <a:pPr algn="just">
              <a:buClrTx/>
              <a:buSzTx/>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61390" y="949325"/>
            <a:ext cx="10269220"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知道了插入方法我们就能很容易地写出与其对应的实现代码，如下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1" name="图片 10" descr="20220503104631"/>
          <p:cNvPicPr>
            <a:picLocks noChangeAspect="1"/>
          </p:cNvPicPr>
          <p:nvPr/>
        </p:nvPicPr>
        <p:blipFill>
          <a:blip r:embed="rId1"/>
          <a:stretch>
            <a:fillRect/>
          </a:stretch>
        </p:blipFill>
        <p:spPr>
          <a:xfrm>
            <a:off x="2259965" y="1382395"/>
            <a:ext cx="7181850" cy="2257425"/>
          </a:xfrm>
          <a:prstGeom prst="rect">
            <a:avLst/>
          </a:prstGeom>
        </p:spPr>
      </p:pic>
      <p:sp>
        <p:nvSpPr>
          <p:cNvPr id="16" name="文本框 15"/>
          <p:cNvSpPr txBox="1"/>
          <p:nvPr/>
        </p:nvSpPr>
        <p:spPr>
          <a:xfrm>
            <a:off x="3834130" y="3674110"/>
            <a:ext cx="4523740"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进行IDFT产生</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一个OFDM符号</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7" name="图片 16" descr="20220503104757"/>
          <p:cNvPicPr>
            <a:picLocks noChangeAspect="1"/>
          </p:cNvPicPr>
          <p:nvPr/>
        </p:nvPicPr>
        <p:blipFill>
          <a:blip r:embed="rId2"/>
          <a:stretch>
            <a:fillRect/>
          </a:stretch>
        </p:blipFill>
        <p:spPr>
          <a:xfrm>
            <a:off x="869315" y="4213225"/>
            <a:ext cx="8561705" cy="2410460"/>
          </a:xfrm>
          <a:prstGeom prst="rect">
            <a:avLst/>
          </a:prstGeom>
        </p:spPr>
      </p:pic>
      <p:sp>
        <p:nvSpPr>
          <p:cNvPr id="18" name="文本框 17"/>
          <p:cNvSpPr txBox="1"/>
          <p:nvPr/>
        </p:nvSpPr>
        <p:spPr>
          <a:xfrm>
            <a:off x="9530080" y="4511040"/>
            <a:ext cx="2475865" cy="193802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将PSS原始序列按照上述规则插入到不同采样率的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符号中，并通过上面的函数生成传输的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ODFM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时域符号</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770255" y="180975"/>
            <a:ext cx="11055350" cy="1445260"/>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art2. </a:t>
            </a:r>
            <a:r>
              <a:rPr sz="2000" b="1" dirty="0">
                <a:solidFill>
                  <a:schemeClr val="tx1"/>
                </a:solidFill>
                <a:latin typeface="微软雅黑" panose="020B0503020204020204" pitchFamily="34" charset="-122"/>
                <a:ea typeface="微软雅黑" panose="020B0503020204020204" pitchFamily="34" charset="-122"/>
                <a:sym typeface="+mn-ea"/>
              </a:rPr>
              <a:t>Show that the same sampled signal can be obtained from the above OFDM symbols via lowpass filter and sampling rate 1.92MHz</a:t>
            </a:r>
            <a:endParaRPr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84810" y="1259205"/>
            <a:ext cx="11723370" cy="255333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在这一部分，我们可以对之前的产生的若干不同采样率的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ODFM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符号利用统一的采样率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对这些</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symbol</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进行采样。为什么我们这里没有提到题目中的低通滤波器呢？原因很简单，因为我们之前所形成的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 symbol</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，实际上已经用到了低通滤波的操作。由于我们是在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 symbol</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上若干个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的低频子载波上插入了我们的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初始序列，插入的位置正是每个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频率最低的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个子载波，其他的地方插入的都是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。因此，我们产生的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 symbol</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就不存在高频分量，也就相当于等效地通过了一个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低通滤波器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。因此，接下来我们对上一页产生的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 symbol</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利用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的采样率进行采样。在采样之前，除了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x_128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序列的每一个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都会采样到，对其他采样率更高的序列进行采样时还要算好采样间隔，比如课件上对</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x_2048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序列采样的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例子：</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descr="20220503120907"/>
          <p:cNvPicPr>
            <a:picLocks noChangeAspect="1"/>
          </p:cNvPicPr>
          <p:nvPr/>
        </p:nvPicPr>
        <p:blipFill>
          <a:blip r:embed="rId1"/>
          <a:stretch>
            <a:fillRect/>
          </a:stretch>
        </p:blipFill>
        <p:spPr>
          <a:xfrm>
            <a:off x="1420495" y="3812540"/>
            <a:ext cx="7699375" cy="2830195"/>
          </a:xfrm>
          <a:prstGeom prst="rect">
            <a:avLst/>
          </a:prstGeom>
        </p:spPr>
      </p:pic>
      <p:sp>
        <p:nvSpPr>
          <p:cNvPr id="14" name="文本框 13"/>
          <p:cNvSpPr txBox="1"/>
          <p:nvPr/>
        </p:nvSpPr>
        <p:spPr>
          <a:xfrm>
            <a:off x="9394190" y="4461510"/>
            <a:ext cx="2256790" cy="132207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对x_2048利用1.92MHz采样的采样间隔设计(采样间隔为16)</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770255" y="180975"/>
            <a:ext cx="11055350" cy="1445260"/>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art2. </a:t>
            </a:r>
            <a:r>
              <a:rPr sz="2000" b="1" dirty="0">
                <a:solidFill>
                  <a:schemeClr val="tx1"/>
                </a:solidFill>
                <a:latin typeface="微软雅黑" panose="020B0503020204020204" pitchFamily="34" charset="-122"/>
                <a:ea typeface="微软雅黑" panose="020B0503020204020204" pitchFamily="34" charset="-122"/>
                <a:sym typeface="+mn-ea"/>
              </a:rPr>
              <a:t>Show that the same sampled signal can be obtained from the above OFDM symbols via lowpass filter and sampling rate 1.92MHz</a:t>
            </a:r>
            <a:endParaRPr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68630" y="1320165"/>
            <a:ext cx="11723370" cy="706755"/>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那么，采样间隔该如何设计呢？我们其实很容易可以从上课</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的那张表格，按照一定的倍数比例设计采样间隔。最后，我们利用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实现了这个采样环节，代码</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1" name="图片 10" descr="20220503121559"/>
          <p:cNvPicPr>
            <a:picLocks noChangeAspect="1"/>
          </p:cNvPicPr>
          <p:nvPr/>
        </p:nvPicPr>
        <p:blipFill>
          <a:blip r:embed="rId1"/>
          <a:stretch>
            <a:fillRect/>
          </a:stretch>
        </p:blipFill>
        <p:spPr>
          <a:xfrm>
            <a:off x="2632710" y="2329815"/>
            <a:ext cx="7836535" cy="2449830"/>
          </a:xfrm>
          <a:prstGeom prst="rect">
            <a:avLst/>
          </a:prstGeom>
        </p:spPr>
      </p:pic>
      <p:sp>
        <p:nvSpPr>
          <p:cNvPr id="12" name="文本框 11"/>
          <p:cNvSpPr txBox="1"/>
          <p:nvPr/>
        </p:nvSpPr>
        <p:spPr>
          <a:xfrm>
            <a:off x="2785110" y="5082540"/>
            <a:ext cx="7025640" cy="706755"/>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利用1.92</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MHz的采样率对之前生成的OFDM符号进行采样</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采样后的波形结果见后面的结果与讨论部分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770255" y="180975"/>
                <a:ext cx="11055350" cy="124777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770255" y="180975"/>
                <a:ext cx="11055350" cy="124777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833755" y="1115060"/>
                <a:ext cx="10691495" cy="297434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在对上面的OFDM符号进行采样之后，通过波形结果其实能够反应和理论课讲到的内容相同：无论实际的信号带宽是多少，这些</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符号中包含的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序列信息都能在最低采样率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下被同步。</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对于这一块我将在后面的结果部分详细说明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之后，我们通过类离散傅里叶变换</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(DFT)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获取</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符号上面的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原始序列信息，并利用获得到的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序列与我们本地产生的三个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分别为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进行互相关运算。如果运算结果图像在某一点出现明显峰值，而在其他位点的值很小的话，说明我们接收到的序列的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值与这个本地序列的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值相同；反之若是</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运算结果图像在各个位置都是杂乱无章的无规则分别则说明我们接收到的序列的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值与这个本地序列的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值不同。因此，我们可以通过互相关运算来得到接收到的PSS序列的</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的关系在前面已经列举了，这里我再</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放一下：</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833755" y="1115060"/>
                <a:ext cx="10691495" cy="2974340"/>
              </a:xfrm>
              <a:prstGeom prst="rect">
                <a:avLst/>
              </a:prstGeom>
              <a:blipFill rotWithShape="1">
                <a:blip r:embed="rId2"/>
                <a:stretch>
                  <a:fillRect/>
                </a:stretch>
              </a:blipFill>
            </p:spPr>
            <p:txBody>
              <a:bodyPr/>
              <a:lstStyle/>
              <a:p>
                <a:r>
                  <a:rPr lang="zh-CN" altLang="en-US">
                    <a:noFill/>
                  </a:rPr>
                  <a:t> </a:t>
                </a:r>
              </a:p>
            </p:txBody>
          </p:sp>
        </mc:Fallback>
      </mc:AlternateContent>
      <p:pic>
        <p:nvPicPr>
          <p:cNvPr id="6" name="图片 5" descr="20220503124848"/>
          <p:cNvPicPr>
            <a:picLocks noChangeAspect="1"/>
          </p:cNvPicPr>
          <p:nvPr/>
        </p:nvPicPr>
        <p:blipFill>
          <a:blip r:embed="rId3"/>
          <a:stretch>
            <a:fillRect/>
          </a:stretch>
        </p:blipFill>
        <p:spPr>
          <a:xfrm>
            <a:off x="2739390" y="4205605"/>
            <a:ext cx="5752465" cy="1904365"/>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8655050" y="4530725"/>
                <a:ext cx="2066925" cy="1127125"/>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PSS序列的u值与小区ID中的</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之间的关系</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8655050" y="4530725"/>
                <a:ext cx="2066925" cy="112712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770255" y="180975"/>
                <a:ext cx="11055350" cy="124777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770255" y="180975"/>
                <a:ext cx="11055350" cy="1247775"/>
              </a:xfrm>
              <a:prstGeom prst="rect">
                <a:avLst/>
              </a:prstGeom>
              <a:blipFill rotWithShape="1">
                <a:blip r:embed="rId1"/>
                <a:stretch>
                  <a:fillRect/>
                </a:stretch>
              </a:blipFill>
            </p:spPr>
            <p:txBody>
              <a:bodyPr/>
              <a:lstStyle/>
              <a:p>
                <a:r>
                  <a:rPr lang="zh-CN" altLang="en-US">
                    <a:noFill/>
                  </a:rPr>
                  <a:t> </a:t>
                </a:r>
              </a:p>
            </p:txBody>
          </p:sp>
        </mc:Fallback>
      </mc:AlternateContent>
      <p:sp>
        <p:nvSpPr>
          <p:cNvPr id="8" name="文本框 7"/>
          <p:cNvSpPr txBox="1"/>
          <p:nvPr/>
        </p:nvSpPr>
        <p:spPr>
          <a:xfrm>
            <a:off x="833755" y="1115060"/>
            <a:ext cx="10691495" cy="193802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通过上面的分析，我们能够看出：接收机程序的设计难点在于对接收到的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128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进行解码，从而得到我们发送时加载到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 symbol</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上的含有</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个元素的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这里要注意：不论发送的时候采样率是多少，接收的时候我们都提前通过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对这些</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符号进行了重采样，因此接收机进行解码之前输入的一个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符号均为采样率是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128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。解码程序的设计主要基于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DFT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DFT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我们可以还原之前加载到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128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上面的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1" name="图片 10" descr="20220505172822"/>
          <p:cNvPicPr>
            <a:picLocks noChangeAspect="1"/>
          </p:cNvPicPr>
          <p:nvPr/>
        </p:nvPicPr>
        <p:blipFill>
          <a:blip r:embed="rId2"/>
          <a:stretch>
            <a:fillRect/>
          </a:stretch>
        </p:blipFill>
        <p:spPr>
          <a:xfrm>
            <a:off x="959485" y="3172460"/>
            <a:ext cx="8061960" cy="3134360"/>
          </a:xfrm>
          <a:prstGeom prst="rect">
            <a:avLst/>
          </a:prstGeom>
        </p:spPr>
      </p:pic>
      <p:sp>
        <p:nvSpPr>
          <p:cNvPr id="12" name="文本框 11"/>
          <p:cNvSpPr txBox="1"/>
          <p:nvPr/>
        </p:nvSpPr>
        <p:spPr>
          <a:xfrm>
            <a:off x="7981315" y="3884930"/>
            <a:ext cx="3844290" cy="132207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设计接收机的解码程序从接收到的一个OFDM</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symbol中获得长度为62的PSS初始序列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(Zadoff Chu sequence)</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770255" y="180975"/>
                <a:ext cx="11055350" cy="124777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770255" y="180975"/>
                <a:ext cx="11055350" cy="1247775"/>
              </a:xfrm>
              <a:prstGeom prst="rect">
                <a:avLst/>
              </a:prstGeom>
              <a:blipFill rotWithShape="1">
                <a:blip r:embed="rId1"/>
                <a:stretch>
                  <a:fillRect/>
                </a:stretch>
              </a:blipFill>
            </p:spPr>
            <p:txBody>
              <a:bodyPr/>
              <a:lstStyle/>
              <a:p>
                <a:r>
                  <a:rPr lang="zh-CN" altLang="en-US">
                    <a:noFill/>
                  </a:rPr>
                  <a:t> </a:t>
                </a:r>
              </a:p>
            </p:txBody>
          </p:sp>
        </mc:Fallback>
      </mc:AlternateContent>
      <p:sp>
        <p:nvSpPr>
          <p:cNvPr id="8" name="文本框 7"/>
          <p:cNvSpPr txBox="1"/>
          <p:nvPr/>
        </p:nvSpPr>
        <p:spPr>
          <a:xfrm>
            <a:off x="833755" y="1115060"/>
            <a:ext cx="10691495"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1333500" y="1009015"/>
            <a:ext cx="1059497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那么，在设计完接收机核心解码的程序后，从发送机到接收机整个系统流程的代码如下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3" name="文本框 12"/>
              <p:cNvSpPr txBox="1"/>
              <p:nvPr/>
            </p:nvSpPr>
            <p:spPr>
              <a:xfrm>
                <a:off x="1163955" y="5873115"/>
                <a:ext cx="10764520" cy="819785"/>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接收机的设计：1.类DFT变换获得发送的PSS序列 2.将获得的PSS序列与本地提前产生好的三个u值不同的PSS序列进行互相关运算根据是否出现明显峰值来判断发送的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序列的</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的值</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1163955" y="5873115"/>
                <a:ext cx="10764520" cy="819785"/>
              </a:xfrm>
              <a:prstGeom prst="rect">
                <a:avLst/>
              </a:prstGeom>
              <a:blipFill rotWithShape="1">
                <a:blip r:embed="rId2"/>
                <a:stretch>
                  <a:fillRect/>
                </a:stretch>
              </a:blipFill>
            </p:spPr>
            <p:txBody>
              <a:bodyPr/>
              <a:lstStyle/>
              <a:p>
                <a:r>
                  <a:rPr lang="zh-CN" altLang="en-US">
                    <a:noFill/>
                  </a:rPr>
                  <a:t> </a:t>
                </a:r>
              </a:p>
            </p:txBody>
          </p:sp>
        </mc:Fallback>
      </mc:AlternateContent>
      <p:pic>
        <p:nvPicPr>
          <p:cNvPr id="6" name="图片 5" descr="20220505173823"/>
          <p:cNvPicPr>
            <a:picLocks noChangeAspect="1"/>
          </p:cNvPicPr>
          <p:nvPr/>
        </p:nvPicPr>
        <p:blipFill>
          <a:blip r:embed="rId3"/>
          <a:stretch>
            <a:fillRect/>
          </a:stretch>
        </p:blipFill>
        <p:spPr>
          <a:xfrm>
            <a:off x="2054225" y="1525905"/>
            <a:ext cx="8331835" cy="4250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直角三角形 2"/>
          <p:cNvSpPr/>
          <p:nvPr/>
        </p:nvSpPr>
        <p:spPr>
          <a:xfrm rot="8100000" flipH="1">
            <a:off x="11096472" y="4538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8100000" flipH="1">
            <a:off x="11096472" y="42130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flipH="1">
            <a:off x="6273863" y="469900"/>
            <a:ext cx="5918200" cy="5918200"/>
            <a:chOff x="0" y="469900"/>
            <a:chExt cx="5918200" cy="5918200"/>
          </a:xfrm>
        </p:grpSpPr>
        <p:sp>
          <p:nvSpPr>
            <p:cNvPr id="25" name="菱形 24"/>
            <p:cNvSpPr/>
            <p:nvPr/>
          </p:nvSpPr>
          <p:spPr>
            <a:xfrm>
              <a:off x="0" y="469900"/>
              <a:ext cx="5918200" cy="5918200"/>
            </a:xfrm>
            <a:prstGeom prst="diamond">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菱形 25"/>
            <p:cNvSpPr/>
            <p:nvPr/>
          </p:nvSpPr>
          <p:spPr>
            <a:xfrm>
              <a:off x="0" y="469900"/>
              <a:ext cx="5918200" cy="5918200"/>
            </a:xfrm>
            <a:prstGeom prst="diamond">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flipH="1">
            <a:off x="7395908" y="2513366"/>
            <a:ext cx="3674745" cy="1568450"/>
            <a:chOff x="4258309" y="250520"/>
            <a:chExt cx="3674745" cy="1568450"/>
          </a:xfrm>
        </p:grpSpPr>
        <p:sp>
          <p:nvSpPr>
            <p:cNvPr id="23" name="文本框 22"/>
            <p:cNvSpPr txBox="1"/>
            <p:nvPr/>
          </p:nvSpPr>
          <p:spPr>
            <a:xfrm>
              <a:off x="4571999" y="250520"/>
              <a:ext cx="3048000" cy="1568450"/>
            </a:xfrm>
            <a:prstGeom prst="rect">
              <a:avLst/>
            </a:prstGeom>
            <a:noFill/>
          </p:spPr>
          <p:txBody>
            <a:bodyPr wrap="square" rtlCol="0">
              <a:spAutoFit/>
            </a:bodyPr>
            <a:lstStyle/>
            <a:p>
              <a:pPr algn="ctr"/>
              <a:endParaRPr lang="zh-CN" altLang="en-US" sz="9600" dirty="0">
                <a:solidFill>
                  <a:schemeClr val="bg1"/>
                </a:solidFill>
                <a:latin typeface="+mj-ea"/>
                <a:ea typeface="+mj-ea"/>
              </a:endParaRPr>
            </a:p>
          </p:txBody>
        </p:sp>
        <p:sp>
          <p:nvSpPr>
            <p:cNvPr id="24" name="文本框 23"/>
            <p:cNvSpPr txBox="1"/>
            <p:nvPr/>
          </p:nvSpPr>
          <p:spPr>
            <a:xfrm>
              <a:off x="4258309" y="658825"/>
              <a:ext cx="3674745" cy="1014730"/>
            </a:xfrm>
            <a:prstGeom prst="rect">
              <a:avLst/>
            </a:prstGeom>
            <a:noFill/>
          </p:spPr>
          <p:txBody>
            <a:bodyPr wrap="square" rtlCol="0">
              <a:spAutoFit/>
            </a:bodyPr>
            <a:lstStyle/>
            <a:p>
              <a:pPr algn="ctr"/>
              <a:r>
                <a:rPr lang="en-US" altLang="zh-CN" sz="6000" i="1" dirty="0">
                  <a:solidFill>
                    <a:schemeClr val="bg1"/>
                  </a:solidFill>
                  <a:latin typeface="+mj-ea"/>
                  <a:ea typeface="+mj-ea"/>
                </a:rPr>
                <a:t>CONTENTS</a:t>
              </a:r>
              <a:endParaRPr lang="en-US" altLang="zh-CN" sz="6000" i="1" dirty="0">
                <a:solidFill>
                  <a:schemeClr val="bg1"/>
                </a:solidFill>
                <a:latin typeface="+mj-ea"/>
                <a:ea typeface="+mj-ea"/>
              </a:endParaRPr>
            </a:p>
          </p:txBody>
        </p:sp>
      </p:grpSp>
      <p:grpSp>
        <p:nvGrpSpPr>
          <p:cNvPr id="7" name="组合 6"/>
          <p:cNvGrpSpPr/>
          <p:nvPr/>
        </p:nvGrpSpPr>
        <p:grpSpPr>
          <a:xfrm flipH="1">
            <a:off x="855344" y="585470"/>
            <a:ext cx="5241291" cy="768350"/>
            <a:chOff x="1417835" y="2599370"/>
            <a:chExt cx="3241702" cy="768520"/>
          </a:xfrm>
        </p:grpSpPr>
        <p:sp>
          <p:nvSpPr>
            <p:cNvPr id="20" name="文本框 19"/>
            <p:cNvSpPr txBox="1"/>
            <p:nvPr/>
          </p:nvSpPr>
          <p:spPr>
            <a:xfrm>
              <a:off x="1417835" y="2599370"/>
              <a:ext cx="893850" cy="76852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01</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1" name="文本框 20"/>
            <p:cNvSpPr txBox="1"/>
            <p:nvPr/>
          </p:nvSpPr>
          <p:spPr>
            <a:xfrm>
              <a:off x="1852602" y="2754980"/>
              <a:ext cx="2806935" cy="460477"/>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Task Overall</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flipH="1">
            <a:off x="-117" y="1815009"/>
            <a:ext cx="6026150" cy="769441"/>
            <a:chOff x="1447045" y="2676840"/>
            <a:chExt cx="6026150" cy="769441"/>
          </a:xfrm>
        </p:grpSpPr>
        <p:sp>
          <p:nvSpPr>
            <p:cNvPr id="17" name="文本框 16"/>
            <p:cNvSpPr txBox="1"/>
            <p:nvPr/>
          </p:nvSpPr>
          <p:spPr>
            <a:xfrm>
              <a:off x="1447045" y="2676840"/>
              <a:ext cx="893850" cy="769441"/>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02</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2341125" y="2831145"/>
              <a:ext cx="5132070" cy="460375"/>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Ideas</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Methods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and Codes</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33350" y="6388100"/>
            <a:ext cx="636905" cy="460375"/>
          </a:xfrm>
          <a:prstGeom prst="rect">
            <a:avLst/>
          </a:prstGeom>
          <a:noFill/>
        </p:spPr>
        <p:txBody>
          <a:bodyPr wrap="square" rtlCol="0">
            <a:spAutoFit/>
          </a:bodyPr>
          <a:p>
            <a:r>
              <a:rPr lang="en-US" altLang="zh-CN" sz="2400" b="1"/>
              <a:t>2</a:t>
            </a:r>
            <a:endParaRPr lang="en-US" altLang="zh-CN" sz="2400" b="1"/>
          </a:p>
        </p:txBody>
      </p:sp>
      <p:grpSp>
        <p:nvGrpSpPr>
          <p:cNvPr id="22" name="组合 21"/>
          <p:cNvGrpSpPr/>
          <p:nvPr/>
        </p:nvGrpSpPr>
        <p:grpSpPr>
          <a:xfrm flipH="1">
            <a:off x="1015248" y="4346654"/>
            <a:ext cx="4821555" cy="768350"/>
            <a:chOff x="779025" y="2600640"/>
            <a:chExt cx="4821555" cy="768350"/>
          </a:xfrm>
        </p:grpSpPr>
        <p:sp>
          <p:nvSpPr>
            <p:cNvPr id="27" name="文本框 26"/>
            <p:cNvSpPr txBox="1"/>
            <p:nvPr/>
          </p:nvSpPr>
          <p:spPr>
            <a:xfrm>
              <a:off x="779025" y="2600640"/>
              <a:ext cx="1958340" cy="768350"/>
            </a:xfrm>
            <a:prstGeom prst="rect">
              <a:avLst/>
            </a:prstGeom>
            <a:noFill/>
          </p:spPr>
          <p:txBody>
            <a:bodyPr wrap="square" rtlCol="0">
              <a:spAutoFit/>
            </a:bodyPr>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04</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8" name="文本框 27"/>
            <p:cNvSpPr txBox="1"/>
            <p:nvPr/>
          </p:nvSpPr>
          <p:spPr>
            <a:xfrm>
              <a:off x="1615320" y="2704780"/>
              <a:ext cx="3985260" cy="460375"/>
            </a:xfrm>
            <a:prstGeom prst="rect">
              <a:avLst/>
            </a:prstGeom>
            <a:noFill/>
          </p:spPr>
          <p:txBody>
            <a:bodyPr wrap="square" rtlCol="0">
              <a:spAutoFit/>
            </a:bodyPr>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E</a:t>
              </a:r>
              <a:r>
                <a:rPr lang="en-US" sz="2400" b="1" dirty="0">
                  <a:solidFill>
                    <a:schemeClr val="accent1">
                      <a:lumMod val="50000"/>
                    </a:schemeClr>
                  </a:solidFill>
                  <a:latin typeface="微软雅黑" panose="020B0503020204020204" pitchFamily="34" charset="-122"/>
                  <a:ea typeface="微软雅黑" panose="020B0503020204020204" pitchFamily="34" charset="-122"/>
                </a:rPr>
                <a:t>xperience &amp;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S</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ummary</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grpSp>
      <p:grpSp>
        <p:nvGrpSpPr>
          <p:cNvPr id="29" name="组合 28"/>
          <p:cNvGrpSpPr/>
          <p:nvPr/>
        </p:nvGrpSpPr>
        <p:grpSpPr>
          <a:xfrm flipH="1">
            <a:off x="-864236" y="3044825"/>
            <a:ext cx="6762116" cy="768350"/>
            <a:chOff x="1287867" y="2749865"/>
            <a:chExt cx="5443601" cy="768350"/>
          </a:xfrm>
        </p:grpSpPr>
        <p:sp>
          <p:nvSpPr>
            <p:cNvPr id="30" name="文本框 29"/>
            <p:cNvSpPr txBox="1"/>
            <p:nvPr/>
          </p:nvSpPr>
          <p:spPr>
            <a:xfrm>
              <a:off x="1287867" y="2749865"/>
              <a:ext cx="1493680" cy="768350"/>
            </a:xfrm>
            <a:prstGeom prst="rect">
              <a:avLst/>
            </a:prstGeom>
            <a:noFill/>
          </p:spPr>
          <p:txBody>
            <a:bodyPr wrap="square" rtlCol="0">
              <a:spAutoFit/>
            </a:bodyPr>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 03</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31" name="文本框 30"/>
            <p:cNvSpPr txBox="1"/>
            <p:nvPr/>
          </p:nvSpPr>
          <p:spPr>
            <a:xfrm>
              <a:off x="1880330" y="2862895"/>
              <a:ext cx="4851138" cy="460375"/>
            </a:xfrm>
            <a:prstGeom prst="rect">
              <a:avLst/>
            </a:prstGeom>
            <a:noFill/>
          </p:spPr>
          <p:txBody>
            <a:bodyPr wrap="square" rtlCol="0">
              <a:spAutoFit/>
            </a:bodyPr>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Results &amp; D</a:t>
              </a:r>
              <a:r>
                <a:rPr lang="en-US" sz="2400" b="1" dirty="0">
                  <a:solidFill>
                    <a:schemeClr val="accent1">
                      <a:lumMod val="50000"/>
                    </a:schemeClr>
                  </a:solidFill>
                  <a:latin typeface="微软雅黑" panose="020B0503020204020204" pitchFamily="34" charset="-122"/>
                  <a:ea typeface="微软雅黑" panose="020B0503020204020204" pitchFamily="34" charset="-122"/>
                </a:rPr>
                <a:t>iscussion</a:t>
              </a:r>
              <a:endParaRPr 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3704" r="3704"/>
          <a:stretch>
            <a:fillRect/>
          </a:stretch>
        </p:blipFill>
        <p:spPr>
          <a:xfrm>
            <a:off x="11694"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03</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077210" y="3987165"/>
            <a:ext cx="6708140" cy="1198880"/>
          </a:xfrm>
          <a:prstGeom prst="rect">
            <a:avLst/>
          </a:prstGeom>
          <a:noFill/>
        </p:spPr>
        <p:txBody>
          <a:bodyPr wrap="square" rtlCol="0">
            <a:spAutoFit/>
          </a:bodyPr>
          <a:lstStyle/>
          <a:p>
            <a:pPr algn="ct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lang="en-US" altLang="zh-CN" sz="3600" b="1" dirty="0">
              <a:solidFill>
                <a:schemeClr val="accent1">
                  <a:lumMod val="50000"/>
                </a:schemeClr>
              </a:solidFill>
              <a:latin typeface="+mj-ea"/>
              <a:ea typeface="+mj-ea"/>
            </a:endParaRPr>
          </a:p>
        </p:txBody>
      </p:sp>
      <p:sp>
        <p:nvSpPr>
          <p:cNvPr id="15" name="文本框 14"/>
          <p:cNvSpPr txBox="1"/>
          <p:nvPr/>
        </p:nvSpPr>
        <p:spPr>
          <a:xfrm>
            <a:off x="133350" y="6388100"/>
            <a:ext cx="636905" cy="460375"/>
          </a:xfrm>
          <a:prstGeom prst="rect">
            <a:avLst/>
          </a:prstGeom>
          <a:noFill/>
        </p:spPr>
        <p:txBody>
          <a:bodyPr wrap="square" rtlCol="0">
            <a:spAutoFit/>
          </a:bodyPr>
          <a:p>
            <a:r>
              <a:rPr lang="en-US" altLang="zh-CN" sz="2400" b="1"/>
              <a:t>15</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891520" cy="398780"/>
          </a:xfrm>
          <a:prstGeom prst="rect">
            <a:avLst/>
          </a:prstGeom>
          <a:noFill/>
        </p:spPr>
        <p:txBody>
          <a:bodyPr wrap="square" rtlCol="0">
            <a:spAutoFit/>
          </a:bodyPr>
          <a:p>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art1. </a:t>
            </a:r>
            <a:r>
              <a:rPr sz="2000" b="1" dirty="0">
                <a:latin typeface="微软雅黑" panose="020B0503020204020204" pitchFamily="34" charset="-122"/>
                <a:ea typeface="微软雅黑" panose="020B0503020204020204" pitchFamily="34" charset="-122"/>
                <a:sym typeface="+mn-ea"/>
              </a:rPr>
              <a:t>Generate OFDM symbols with PSS via different sampling rates (bandwidths).</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903605" y="1283335"/>
            <a:ext cx="1065847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我们先展示一下上一部分的代码生成的PSS初始序列(1*62的矩阵，有三个u值不同的序列)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descr="01"/>
          <p:cNvPicPr>
            <a:picLocks noChangeAspect="1"/>
          </p:cNvPicPr>
          <p:nvPr/>
        </p:nvPicPr>
        <p:blipFill>
          <a:blip r:embed="rId1"/>
          <a:stretch>
            <a:fillRect/>
          </a:stretch>
        </p:blipFill>
        <p:spPr>
          <a:xfrm>
            <a:off x="252730" y="1955800"/>
            <a:ext cx="3884295" cy="2913380"/>
          </a:xfrm>
          <a:prstGeom prst="rect">
            <a:avLst/>
          </a:prstGeom>
        </p:spPr>
      </p:pic>
      <p:pic>
        <p:nvPicPr>
          <p:cNvPr id="9" name="图片 8" descr="02"/>
          <p:cNvPicPr>
            <a:picLocks noChangeAspect="1"/>
          </p:cNvPicPr>
          <p:nvPr/>
        </p:nvPicPr>
        <p:blipFill>
          <a:blip r:embed="rId2"/>
          <a:stretch>
            <a:fillRect/>
          </a:stretch>
        </p:blipFill>
        <p:spPr>
          <a:xfrm>
            <a:off x="4175760" y="1988820"/>
            <a:ext cx="3839845" cy="2880360"/>
          </a:xfrm>
          <a:prstGeom prst="rect">
            <a:avLst/>
          </a:prstGeom>
        </p:spPr>
      </p:pic>
      <p:pic>
        <p:nvPicPr>
          <p:cNvPr id="11" name="图片 10" descr="03"/>
          <p:cNvPicPr>
            <a:picLocks noChangeAspect="1"/>
          </p:cNvPicPr>
          <p:nvPr/>
        </p:nvPicPr>
        <p:blipFill>
          <a:blip r:embed="rId3"/>
          <a:stretch>
            <a:fillRect/>
          </a:stretch>
        </p:blipFill>
        <p:spPr>
          <a:xfrm>
            <a:off x="8162925" y="2101850"/>
            <a:ext cx="3799205" cy="2849880"/>
          </a:xfrm>
          <a:prstGeom prst="rect">
            <a:avLst/>
          </a:prstGeom>
        </p:spPr>
      </p:pic>
      <p:sp>
        <p:nvSpPr>
          <p:cNvPr id="12" name="文本框 11"/>
          <p:cNvSpPr txBox="1"/>
          <p:nvPr/>
        </p:nvSpPr>
        <p:spPr>
          <a:xfrm>
            <a:off x="1265555" y="5066665"/>
            <a:ext cx="219519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PSS序列，u=25</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293360" y="5066665"/>
            <a:ext cx="219519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PSS序列，u=29</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9156065" y="5066665"/>
            <a:ext cx="219519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PSS序列，u=34</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文本框 14"/>
              <p:cNvSpPr txBox="1"/>
              <p:nvPr/>
            </p:nvSpPr>
            <p:spPr>
              <a:xfrm>
                <a:off x="1061720" y="5662930"/>
                <a:ext cx="10658475" cy="819785"/>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通过上面的图像我们能够看出：不同的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值对应的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序列会有一些差别，这就是我们为什么接收</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序列要获得其</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的原因。</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1061720" y="5662930"/>
                <a:ext cx="10658475" cy="819785"/>
              </a:xfrm>
              <a:prstGeom prst="rect">
                <a:avLst/>
              </a:prstGeom>
              <a:blipFill rotWithShape="1">
                <a:blip r:embed="rId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891520" cy="398780"/>
          </a:xfrm>
          <a:prstGeom prst="rect">
            <a:avLst/>
          </a:prstGeom>
          <a:noFill/>
        </p:spPr>
        <p:txBody>
          <a:bodyPr wrap="square" rtlCol="0">
            <a:spAutoFit/>
          </a:bodyPr>
          <a:p>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art1. </a:t>
            </a:r>
            <a:r>
              <a:rPr sz="2000" b="1" dirty="0">
                <a:latin typeface="微软雅黑" panose="020B0503020204020204" pitchFamily="34" charset="-122"/>
                <a:ea typeface="微软雅黑" panose="020B0503020204020204" pitchFamily="34" charset="-122"/>
                <a:sym typeface="+mn-ea"/>
              </a:rPr>
              <a:t>Generate OFDM symbols with PSS via different sampling rates (bandwidths).</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770255" y="1221105"/>
            <a:ext cx="1093152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接着，我们选取</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u=29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初始序列，利用不同的采样率分别生成</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6" name="图片 15" descr="04"/>
          <p:cNvPicPr>
            <a:picLocks noChangeAspect="1"/>
          </p:cNvPicPr>
          <p:nvPr/>
        </p:nvPicPr>
        <p:blipFill>
          <a:blip r:embed="rId1"/>
          <a:stretch>
            <a:fillRect/>
          </a:stretch>
        </p:blipFill>
        <p:spPr>
          <a:xfrm>
            <a:off x="915670" y="1619885"/>
            <a:ext cx="4864735" cy="3594735"/>
          </a:xfrm>
          <a:prstGeom prst="rect">
            <a:avLst/>
          </a:prstGeom>
        </p:spPr>
      </p:pic>
      <p:pic>
        <p:nvPicPr>
          <p:cNvPr id="17" name="图片 16" descr="05"/>
          <p:cNvPicPr>
            <a:picLocks noChangeAspect="1"/>
          </p:cNvPicPr>
          <p:nvPr/>
        </p:nvPicPr>
        <p:blipFill>
          <a:blip r:embed="rId2"/>
          <a:stretch>
            <a:fillRect/>
          </a:stretch>
        </p:blipFill>
        <p:spPr>
          <a:xfrm>
            <a:off x="6574790" y="1750695"/>
            <a:ext cx="4681855" cy="3420110"/>
          </a:xfrm>
          <a:prstGeom prst="rect">
            <a:avLst/>
          </a:prstGeom>
        </p:spPr>
      </p:pic>
      <p:sp>
        <p:nvSpPr>
          <p:cNvPr id="18" name="文本框 17"/>
          <p:cNvSpPr txBox="1"/>
          <p:nvPr/>
        </p:nvSpPr>
        <p:spPr>
          <a:xfrm>
            <a:off x="1390015" y="5427980"/>
            <a:ext cx="4572000"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OFDM符号，采样率为1.92MHz</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853555" y="5427980"/>
            <a:ext cx="4572000"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OFDM符号，采样率为3.84MHz</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5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891520" cy="398780"/>
          </a:xfrm>
          <a:prstGeom prst="rect">
            <a:avLst/>
          </a:prstGeom>
          <a:noFill/>
        </p:spPr>
        <p:txBody>
          <a:bodyPr wrap="square" rtlCol="0">
            <a:spAutoFit/>
          </a:bodyPr>
          <a:p>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art1. </a:t>
            </a:r>
            <a:r>
              <a:rPr sz="2000" b="1" dirty="0">
                <a:latin typeface="微软雅黑" panose="020B0503020204020204" pitchFamily="34" charset="-122"/>
                <a:ea typeface="微软雅黑" panose="020B0503020204020204" pitchFamily="34" charset="-122"/>
                <a:sym typeface="+mn-ea"/>
              </a:rPr>
              <a:t>Generate OFDM symbols with PSS via different sampling rates (bandwidths).</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770255" y="1221105"/>
            <a:ext cx="1093152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接着，我们选取</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u=29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初始序列，利用不同的采样率分别生成</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417320" y="5317490"/>
            <a:ext cx="4572000"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OFDM符号，采样率为7.68MHz</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680835" y="5332095"/>
            <a:ext cx="4572000"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OFDM符号，采样率为15.36MHz</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descr="06"/>
          <p:cNvPicPr>
            <a:picLocks noChangeAspect="1"/>
          </p:cNvPicPr>
          <p:nvPr/>
        </p:nvPicPr>
        <p:blipFill>
          <a:blip r:embed="rId1"/>
          <a:stretch>
            <a:fillRect/>
          </a:stretch>
        </p:blipFill>
        <p:spPr>
          <a:xfrm>
            <a:off x="1070610" y="1730375"/>
            <a:ext cx="4782185" cy="3587115"/>
          </a:xfrm>
          <a:prstGeom prst="rect">
            <a:avLst/>
          </a:prstGeom>
        </p:spPr>
      </p:pic>
      <p:pic>
        <p:nvPicPr>
          <p:cNvPr id="8" name="图片 7" descr="07"/>
          <p:cNvPicPr>
            <a:picLocks noChangeAspect="1"/>
          </p:cNvPicPr>
          <p:nvPr/>
        </p:nvPicPr>
        <p:blipFill>
          <a:blip r:embed="rId2"/>
          <a:stretch>
            <a:fillRect/>
          </a:stretch>
        </p:blipFill>
        <p:spPr>
          <a:xfrm>
            <a:off x="6360160" y="1725930"/>
            <a:ext cx="4533900" cy="3500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891520" cy="398780"/>
          </a:xfrm>
          <a:prstGeom prst="rect">
            <a:avLst/>
          </a:prstGeom>
          <a:noFill/>
        </p:spPr>
        <p:txBody>
          <a:bodyPr wrap="square" rtlCol="0">
            <a:spAutoFit/>
          </a:bodyPr>
          <a:p>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art1. </a:t>
            </a:r>
            <a:r>
              <a:rPr sz="2000" b="1" dirty="0">
                <a:latin typeface="微软雅黑" panose="020B0503020204020204" pitchFamily="34" charset="-122"/>
                <a:ea typeface="微软雅黑" panose="020B0503020204020204" pitchFamily="34" charset="-122"/>
                <a:sym typeface="+mn-ea"/>
              </a:rPr>
              <a:t>Generate OFDM symbols with PSS via different sampling rates (bandwidths).</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770255" y="1221105"/>
            <a:ext cx="1093152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接着，我们选取</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u=29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初始序列，利用不同的采样率分别生成</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如下所示：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308100" y="5565775"/>
            <a:ext cx="4572000"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OFDM符号，采样率为23.04MHz</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781165" y="5565775"/>
            <a:ext cx="4572000"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OFDM符号，采样率为30.72MHz</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descr="08"/>
          <p:cNvPicPr>
            <a:picLocks noChangeAspect="1"/>
          </p:cNvPicPr>
          <p:nvPr/>
        </p:nvPicPr>
        <p:blipFill>
          <a:blip r:embed="rId1"/>
          <a:stretch>
            <a:fillRect/>
          </a:stretch>
        </p:blipFill>
        <p:spPr>
          <a:xfrm>
            <a:off x="917575" y="1812290"/>
            <a:ext cx="4879975" cy="3660140"/>
          </a:xfrm>
          <a:prstGeom prst="rect">
            <a:avLst/>
          </a:prstGeom>
        </p:spPr>
      </p:pic>
      <p:pic>
        <p:nvPicPr>
          <p:cNvPr id="11" name="图片 10" descr="09"/>
          <p:cNvPicPr>
            <a:picLocks noChangeAspect="1"/>
          </p:cNvPicPr>
          <p:nvPr/>
        </p:nvPicPr>
        <p:blipFill>
          <a:blip r:embed="rId2"/>
          <a:stretch>
            <a:fillRect/>
          </a:stretch>
        </p:blipFill>
        <p:spPr>
          <a:xfrm>
            <a:off x="6304280" y="1812290"/>
            <a:ext cx="4862195" cy="3561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891520" cy="398780"/>
          </a:xfrm>
          <a:prstGeom prst="rect">
            <a:avLst/>
          </a:prstGeom>
          <a:noFill/>
        </p:spPr>
        <p:txBody>
          <a:bodyPr wrap="square" rtlCol="0">
            <a:spAutoFit/>
          </a:bodyPr>
          <a:p>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art1. </a:t>
            </a:r>
            <a:r>
              <a:rPr sz="2000" b="1" dirty="0">
                <a:latin typeface="微软雅黑" panose="020B0503020204020204" pitchFamily="34" charset="-122"/>
                <a:ea typeface="微软雅黑" panose="020B0503020204020204" pitchFamily="34" charset="-122"/>
                <a:sym typeface="+mn-ea"/>
              </a:rPr>
              <a:t>Generate OFDM symbols with PSS via different sampling rates (bandwidths).</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2045335" y="1513205"/>
            <a:ext cx="8471535" cy="3415030"/>
          </a:xfrm>
          <a:prstGeom prst="rect">
            <a:avLst/>
          </a:prstGeom>
          <a:noFill/>
        </p:spPr>
        <p:txBody>
          <a:bodyPr wrap="square" rtlCol="0">
            <a:spAutoFit/>
          </a:bodyPr>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从上面的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6</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符号中我们可以看出：这</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6</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个符号不论是实部还是虚部在波形基本上都是一致的，唯一的区别就是这六个符号的长度</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(n</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值，也叫做</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sample)</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在不断变大。造成这种现象的原因也很明显：我们对同一序列选择生成</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符号的采样率不同，生成的符号虽然波形是一致的，但是持续的时长是不同的。</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那么，接下来，我们将对这六个符号波形使用统一的最低采样率</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(1.92MHz)</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进行采样，进而获得采样后的波形的实部与虚部。所得的结果见下一页</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891520" cy="1014730"/>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art2. </a:t>
            </a:r>
            <a:r>
              <a:rPr sz="2000" b="1" dirty="0">
                <a:latin typeface="微软雅黑" panose="020B0503020204020204" pitchFamily="34" charset="-122"/>
                <a:ea typeface="微软雅黑" panose="020B0503020204020204" pitchFamily="34" charset="-122"/>
                <a:sym typeface="+mn-ea"/>
              </a:rPr>
              <a:t>Show that the same sampled signal can be obtained from the above OFDM symbols via lowpass filter and sampling rate 1.92MHz</a:t>
            </a:r>
            <a:endParaRPr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descr="10"/>
          <p:cNvPicPr>
            <a:picLocks noChangeAspect="1"/>
          </p:cNvPicPr>
          <p:nvPr/>
        </p:nvPicPr>
        <p:blipFill>
          <a:blip r:embed="rId1"/>
          <a:stretch>
            <a:fillRect/>
          </a:stretch>
        </p:blipFill>
        <p:spPr>
          <a:xfrm>
            <a:off x="1024890" y="1447800"/>
            <a:ext cx="5283835" cy="3963035"/>
          </a:xfrm>
          <a:prstGeom prst="rect">
            <a:avLst/>
          </a:prstGeom>
        </p:spPr>
      </p:pic>
      <p:pic>
        <p:nvPicPr>
          <p:cNvPr id="8" name="图片 7" descr="11"/>
          <p:cNvPicPr>
            <a:picLocks noChangeAspect="1"/>
          </p:cNvPicPr>
          <p:nvPr/>
        </p:nvPicPr>
        <p:blipFill>
          <a:blip r:embed="rId2"/>
          <a:stretch>
            <a:fillRect/>
          </a:stretch>
        </p:blipFill>
        <p:spPr>
          <a:xfrm>
            <a:off x="6471920" y="1447800"/>
            <a:ext cx="4906010" cy="3724910"/>
          </a:xfrm>
          <a:prstGeom prst="rect">
            <a:avLst/>
          </a:prstGeom>
        </p:spPr>
      </p:pic>
      <p:sp>
        <p:nvSpPr>
          <p:cNvPr id="9" name="文本框 8"/>
          <p:cNvSpPr txBox="1"/>
          <p:nvPr/>
        </p:nvSpPr>
        <p:spPr>
          <a:xfrm>
            <a:off x="1125855" y="5410835"/>
            <a:ext cx="6544945" cy="368300"/>
          </a:xfrm>
          <a:prstGeom prst="rect">
            <a:avLst/>
          </a:prstGeom>
          <a:noFill/>
        </p:spPr>
        <p:txBody>
          <a:bodyPr wrap="squar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OFDM符号(采样率1.92MHz)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进行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1.92MHz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采样</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6471920" y="5410835"/>
            <a:ext cx="6544945" cy="368300"/>
          </a:xfrm>
          <a:prstGeom prst="rect">
            <a:avLst/>
          </a:prstGeom>
          <a:noFill/>
        </p:spPr>
        <p:txBody>
          <a:bodyPr wrap="squar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OFDM符号(采样率3.84MHz)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进行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1.92MHz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采样</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891520" cy="1014730"/>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art2. </a:t>
            </a:r>
            <a:r>
              <a:rPr sz="2000" b="1" dirty="0">
                <a:latin typeface="微软雅黑" panose="020B0503020204020204" pitchFamily="34" charset="-122"/>
                <a:ea typeface="微软雅黑" panose="020B0503020204020204" pitchFamily="34" charset="-122"/>
                <a:sym typeface="+mn-ea"/>
              </a:rPr>
              <a:t>Show that the same sampled signal can be obtained from the above OFDM symbols via lowpass filter and sampling rate 1.92MHz</a:t>
            </a:r>
            <a:endParaRPr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7" name="图片 6" descr="12"/>
          <p:cNvPicPr>
            <a:picLocks noChangeAspect="1"/>
          </p:cNvPicPr>
          <p:nvPr/>
        </p:nvPicPr>
        <p:blipFill>
          <a:blip r:embed="rId1"/>
          <a:stretch>
            <a:fillRect/>
          </a:stretch>
        </p:blipFill>
        <p:spPr>
          <a:xfrm>
            <a:off x="770255" y="1495425"/>
            <a:ext cx="5562600" cy="4171950"/>
          </a:xfrm>
          <a:prstGeom prst="rect">
            <a:avLst/>
          </a:prstGeom>
        </p:spPr>
      </p:pic>
      <p:pic>
        <p:nvPicPr>
          <p:cNvPr id="9" name="图片 8" descr="13"/>
          <p:cNvPicPr>
            <a:picLocks noChangeAspect="1"/>
          </p:cNvPicPr>
          <p:nvPr/>
        </p:nvPicPr>
        <p:blipFill>
          <a:blip r:embed="rId2"/>
          <a:stretch>
            <a:fillRect/>
          </a:stretch>
        </p:blipFill>
        <p:spPr>
          <a:xfrm>
            <a:off x="6451600" y="1664970"/>
            <a:ext cx="5110480" cy="3832860"/>
          </a:xfrm>
          <a:prstGeom prst="rect">
            <a:avLst/>
          </a:prstGeom>
        </p:spPr>
      </p:pic>
      <p:sp>
        <p:nvSpPr>
          <p:cNvPr id="11" name="文本框 10"/>
          <p:cNvSpPr txBox="1"/>
          <p:nvPr/>
        </p:nvSpPr>
        <p:spPr>
          <a:xfrm>
            <a:off x="1071880" y="5667375"/>
            <a:ext cx="6544945" cy="368300"/>
          </a:xfrm>
          <a:prstGeom prst="rect">
            <a:avLst/>
          </a:prstGeom>
          <a:noFill/>
        </p:spPr>
        <p:txBody>
          <a:bodyPr wrap="squar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OFDM符号(采样率7.68MHz)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进行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1.92MHz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采样</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6532245" y="5667375"/>
            <a:ext cx="6544945" cy="368300"/>
          </a:xfrm>
          <a:prstGeom prst="rect">
            <a:avLst/>
          </a:prstGeom>
          <a:noFill/>
        </p:spPr>
        <p:txBody>
          <a:bodyPr wrap="squar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OFDM符号(采样率15.36MHz)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进行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1.92MHz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采样</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891520" cy="1014730"/>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art2. </a:t>
            </a:r>
            <a:r>
              <a:rPr sz="2000" b="1" dirty="0">
                <a:latin typeface="微软雅黑" panose="020B0503020204020204" pitchFamily="34" charset="-122"/>
                <a:ea typeface="微软雅黑" panose="020B0503020204020204" pitchFamily="34" charset="-122"/>
                <a:sym typeface="+mn-ea"/>
              </a:rPr>
              <a:t>Show that the same sampled signal can be obtained from the above OFDM symbols via lowpass filter and sampling rate 1.92MHz</a:t>
            </a:r>
            <a:endParaRPr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descr="14"/>
          <p:cNvPicPr>
            <a:picLocks noChangeAspect="1"/>
          </p:cNvPicPr>
          <p:nvPr/>
        </p:nvPicPr>
        <p:blipFill>
          <a:blip r:embed="rId1"/>
          <a:stretch>
            <a:fillRect/>
          </a:stretch>
        </p:blipFill>
        <p:spPr>
          <a:xfrm>
            <a:off x="874395" y="1550035"/>
            <a:ext cx="5008880" cy="3757295"/>
          </a:xfrm>
          <a:prstGeom prst="rect">
            <a:avLst/>
          </a:prstGeom>
        </p:spPr>
      </p:pic>
      <p:pic>
        <p:nvPicPr>
          <p:cNvPr id="8" name="图片 7" descr="15"/>
          <p:cNvPicPr>
            <a:picLocks noChangeAspect="1"/>
          </p:cNvPicPr>
          <p:nvPr/>
        </p:nvPicPr>
        <p:blipFill>
          <a:blip r:embed="rId2"/>
          <a:stretch>
            <a:fillRect/>
          </a:stretch>
        </p:blipFill>
        <p:spPr>
          <a:xfrm>
            <a:off x="6518275" y="1617345"/>
            <a:ext cx="4728845" cy="3622675"/>
          </a:xfrm>
          <a:prstGeom prst="rect">
            <a:avLst/>
          </a:prstGeom>
        </p:spPr>
      </p:pic>
      <p:sp>
        <p:nvSpPr>
          <p:cNvPr id="11" name="文本框 10"/>
          <p:cNvSpPr txBox="1"/>
          <p:nvPr/>
        </p:nvSpPr>
        <p:spPr>
          <a:xfrm>
            <a:off x="670560" y="5406390"/>
            <a:ext cx="6544945" cy="368300"/>
          </a:xfrm>
          <a:prstGeom prst="rect">
            <a:avLst/>
          </a:prstGeom>
          <a:noFill/>
        </p:spPr>
        <p:txBody>
          <a:bodyPr wrap="squar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OFDM符号(采样率23.04MHz)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进行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1.92MHz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采样</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6369685" y="5406390"/>
            <a:ext cx="6544945" cy="368300"/>
          </a:xfrm>
          <a:prstGeom prst="rect">
            <a:avLst/>
          </a:prstGeom>
          <a:noFill/>
        </p:spPr>
        <p:txBody>
          <a:bodyPr wrap="square" rtlCol="0" anchor="t">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OFDM符号(采样率30.72MHz)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进行</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1.92MHz</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采样</a:t>
            </a:r>
            <a:endPar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5" name="文本框 4"/>
          <p:cNvSpPr txBox="1"/>
          <p:nvPr/>
        </p:nvSpPr>
        <p:spPr>
          <a:xfrm>
            <a:off x="670560" y="716280"/>
            <a:ext cx="10891520" cy="1014730"/>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art2. </a:t>
            </a:r>
            <a:r>
              <a:rPr sz="2000" b="1" dirty="0">
                <a:latin typeface="微软雅黑" panose="020B0503020204020204" pitchFamily="34" charset="-122"/>
                <a:ea typeface="微软雅黑" panose="020B0503020204020204" pitchFamily="34" charset="-122"/>
                <a:sym typeface="+mn-ea"/>
              </a:rPr>
              <a:t>Show that the same sampled signal can be obtained from the above OFDM symbols via lowpass filter and sampling rate 1.92MHz</a:t>
            </a:r>
            <a:endParaRPr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2088515" y="1731010"/>
            <a:ext cx="8602345" cy="347662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从</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对</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上面6个OFDM symbol</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进行恒定采样率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采样后的结果我们可以看到：无论之前生成</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ODFM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符号所选择的是何种采样率，经过现在采样后所得到的波形竟然完全一致。这再一次验证了之前我们得到的推论的正确性：</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无论实际的信号带宽是多少，这些</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符号中包含的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序列信息都能在最低采样率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下被同步。</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上面的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6</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OFDM symbol</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在经过最低采样率采样后得到的波形正是在最低采样率下由</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128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组成的一个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OFDM symbol</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。而在这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128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sample</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中，高频的分量由于我们插入的是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因此可以等效为已经通过了低通滤波器，剩下的有效信息正是我们发送的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初始序列。因此，我们可以看到：</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这些不同采样率的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符号中包含的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序列信息都能在最低采样率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(1.92MHz)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下被同步。</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253461" y="2129820"/>
            <a:ext cx="1685077" cy="156966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01</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4216283" y="3977250"/>
            <a:ext cx="3731895" cy="768350"/>
          </a:xfrm>
          <a:prstGeom prst="rect">
            <a:avLst/>
          </a:prstGeom>
          <a:noFill/>
        </p:spPr>
        <p:txBody>
          <a:bodyPr wrap="none" rtlCol="0">
            <a:spAutoFit/>
          </a:bodyPr>
          <a:lstStyle/>
          <a:p>
            <a:pPr algn="r"/>
            <a:r>
              <a:rPr lang="en-US" altLang="zh-CN" sz="4400" b="1" dirty="0">
                <a:solidFill>
                  <a:schemeClr val="accent1">
                    <a:lumMod val="50000"/>
                  </a:schemeClr>
                </a:solidFill>
                <a:latin typeface="微软雅黑" panose="020B0503020204020204" pitchFamily="34" charset="-122"/>
                <a:ea typeface="微软雅黑" panose="020B0503020204020204" pitchFamily="34" charset="-122"/>
                <a:sym typeface="+mn-ea"/>
              </a:rPr>
              <a:t> Task Overall</a:t>
            </a:r>
            <a:endParaRPr lang="zh-CN" altLang="en-US" sz="4400" b="1" dirty="0">
              <a:solidFill>
                <a:schemeClr val="accent1">
                  <a:lumMod val="50000"/>
                </a:schemeClr>
              </a:solidFill>
              <a:latin typeface="+mj-ea"/>
            </a:endParaRPr>
          </a:p>
        </p:txBody>
      </p:sp>
      <p:sp>
        <p:nvSpPr>
          <p:cNvPr id="15" name="文本框 14"/>
          <p:cNvSpPr txBox="1"/>
          <p:nvPr/>
        </p:nvSpPr>
        <p:spPr>
          <a:xfrm>
            <a:off x="133350" y="6388100"/>
            <a:ext cx="636905" cy="460375"/>
          </a:xfrm>
          <a:prstGeom prst="rect">
            <a:avLst/>
          </a:prstGeom>
          <a:noFill/>
        </p:spPr>
        <p:txBody>
          <a:bodyPr wrap="square" rtlCol="0">
            <a:spAutoFit/>
          </a:bodyPr>
          <a:p>
            <a:r>
              <a:rPr lang="en-US" altLang="zh-CN" sz="2400" b="1"/>
              <a:t>3</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70255" y="50863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70255" y="508635"/>
                <a:ext cx="10891520" cy="8172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882015" y="957580"/>
                <a:ext cx="9696450" cy="143256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当我们发送的</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初始序列的</a:t>
                </a:r>
                <a14:m>
                  <m:oMath xmlns:m="http://schemas.openxmlformats.org/officeDocument/2006/math">
                    <m:sSubSup>
                      <m:sSub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b="1" dirty="0">
                    <a:solidFill>
                      <a:schemeClr val="accent1">
                        <a:lumMod val="50000"/>
                      </a:schemeClr>
                    </a:solidFill>
                    <a:latin typeface="微软雅黑" panose="020B0503020204020204" pitchFamily="34" charset="-122"/>
                    <a:ea typeface="微软雅黑" panose="020B0503020204020204" pitchFamily="34" charset="-122"/>
                  </a:rPr>
                  <a:t>为1时，也就是</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root index(</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记作</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29</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时，我们将其通过接收机进行解码。并和本地的三组</a:t>
                </a:r>
                <a14:m>
                  <m:oMath xmlns:m="http://schemas.openxmlformats.org/officeDocument/2006/math">
                    <m:sSubSup>
                      <m:sSub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b="1" dirty="0">
                    <a:solidFill>
                      <a:schemeClr val="accent1">
                        <a:lumMod val="50000"/>
                      </a:schemeClr>
                    </a:solidFill>
                    <a:latin typeface="微软雅黑" panose="020B0503020204020204" pitchFamily="34" charset="-122"/>
                    <a:ea typeface="微软雅黑" panose="020B0503020204020204" pitchFamily="34" charset="-122"/>
                  </a:rPr>
                  <a:t>值不同的PSS序列进行互相关运算，得到的互相关结果如下：</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882015" y="957580"/>
                <a:ext cx="9696450" cy="1432560"/>
              </a:xfrm>
              <a:prstGeom prst="rect">
                <a:avLst/>
              </a:prstGeom>
              <a:blipFill rotWithShape="1">
                <a:blip r:embed="rId2"/>
                <a:stretch>
                  <a:fillRect/>
                </a:stretch>
              </a:blipFill>
            </p:spPr>
            <p:txBody>
              <a:bodyPr/>
              <a:lstStyle/>
              <a:p>
                <a:r>
                  <a:rPr lang="zh-CN" altLang="en-US">
                    <a:noFill/>
                  </a:rPr>
                  <a:t> </a:t>
                </a:r>
              </a:p>
            </p:txBody>
          </p:sp>
        </mc:Fallback>
      </mc:AlternateContent>
      <p:sp>
        <p:nvSpPr>
          <p:cNvPr id="8" name="文本框 7"/>
          <p:cNvSpPr txBox="1"/>
          <p:nvPr/>
        </p:nvSpPr>
        <p:spPr>
          <a:xfrm>
            <a:off x="2717800" y="6141720"/>
            <a:ext cx="7626985" cy="706755"/>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将接收机解码后的序列与本地三组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序列进行互相关后的结果</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（左</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图：</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stem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绘图，右图：</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plot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绘图）</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2" name="图片 11" descr="20220505190711"/>
          <p:cNvPicPr>
            <a:picLocks noChangeAspect="1"/>
          </p:cNvPicPr>
          <p:nvPr/>
        </p:nvPicPr>
        <p:blipFill>
          <a:blip r:embed="rId3"/>
          <a:stretch>
            <a:fillRect/>
          </a:stretch>
        </p:blipFill>
        <p:spPr>
          <a:xfrm>
            <a:off x="6762115" y="1933575"/>
            <a:ext cx="4482465" cy="4010660"/>
          </a:xfrm>
          <a:prstGeom prst="rect">
            <a:avLst/>
          </a:prstGeom>
        </p:spPr>
      </p:pic>
      <p:pic>
        <p:nvPicPr>
          <p:cNvPr id="13" name="图片 12" descr="20220505190803"/>
          <p:cNvPicPr>
            <a:picLocks noChangeAspect="1"/>
          </p:cNvPicPr>
          <p:nvPr/>
        </p:nvPicPr>
        <p:blipFill>
          <a:blip r:embed="rId4"/>
          <a:stretch>
            <a:fillRect/>
          </a:stretch>
        </p:blipFill>
        <p:spPr>
          <a:xfrm>
            <a:off x="1886585" y="1933575"/>
            <a:ext cx="4516120" cy="401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099685" cy="1114836"/>
            <a:chOff x="2" y="-15241"/>
            <a:chExt cx="5099685" cy="1114836"/>
          </a:xfrm>
        </p:grpSpPr>
        <p:sp>
          <p:nvSpPr>
            <p:cNvPr id="3" name="文本框 2"/>
            <p:cNvSpPr txBox="1"/>
            <p:nvPr/>
          </p:nvSpPr>
          <p:spPr>
            <a:xfrm>
              <a:off x="242572" y="-15241"/>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69620" y="29781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69620" y="297815"/>
                <a:ext cx="10891520" cy="8172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751330" y="1229360"/>
                <a:ext cx="8689975" cy="443103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从上面的实验结果来看：当我们将接收机解码后的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序列与我们本地产生的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初始序列进行互相关运算后，我们发现：当与本地</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为1的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 = 29)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进行自相关运算后，所得到的图像在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60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附近出现了一个很明显的峰值，而在其他地方的互相关值都趋于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。而当接收机解码后的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序列与本地其他两个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(u=25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进行互相关时，所得到图像在整个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所处于的范围内毫无规则，并存在多个峰值。通过上述的结果，</a:t>
                </a:r>
                <a:r>
                  <a:rPr lang="zh-CN" altLang="en-US" sz="2000" b="1" dirty="0">
                    <a:solidFill>
                      <a:srgbClr val="FF0000"/>
                    </a:solidFill>
                    <a:latin typeface="微软雅黑" panose="020B0503020204020204" pitchFamily="34" charset="-122"/>
                    <a:ea typeface="微软雅黑" panose="020B0503020204020204" pitchFamily="34" charset="-122"/>
                  </a:rPr>
                  <a:t>我们就可以得出：从上面采样后得到的</a:t>
                </a:r>
                <a:r>
                  <a:rPr lang="en-US" altLang="zh-CN" sz="2000" b="1" dirty="0">
                    <a:solidFill>
                      <a:srgbClr val="FF0000"/>
                    </a:solidFill>
                    <a:latin typeface="微软雅黑" panose="020B0503020204020204" pitchFamily="34" charset="-122"/>
                    <a:ea typeface="微软雅黑" panose="020B0503020204020204" pitchFamily="34" charset="-122"/>
                  </a:rPr>
                  <a:t>OFDM</a:t>
                </a:r>
                <a:r>
                  <a:rPr lang="zh-CN" altLang="en-US" sz="2000" b="1" dirty="0">
                    <a:solidFill>
                      <a:srgbClr val="FF0000"/>
                    </a:solidFill>
                    <a:latin typeface="微软雅黑" panose="020B0503020204020204" pitchFamily="34" charset="-122"/>
                    <a:ea typeface="微软雅黑" panose="020B0503020204020204" pitchFamily="34" charset="-122"/>
                  </a:rPr>
                  <a:t>信号</a:t>
                </a:r>
                <a:r>
                  <a:rPr lang="en-US" altLang="zh-CN" sz="2000" b="1" dirty="0">
                    <a:solidFill>
                      <a:srgbClr val="FF0000"/>
                    </a:solidFill>
                    <a:latin typeface="微软雅黑" panose="020B0503020204020204" pitchFamily="34" charset="-122"/>
                    <a:ea typeface="微软雅黑" panose="020B0503020204020204" pitchFamily="34" charset="-122"/>
                  </a:rPr>
                  <a:t>(128</a:t>
                </a:r>
                <a:r>
                  <a:rPr lang="zh-CN" altLang="en-US" sz="2000" b="1" dirty="0">
                    <a:solidFill>
                      <a:srgbClr val="FF0000"/>
                    </a:solidFill>
                    <a:latin typeface="微软雅黑" panose="020B0503020204020204" pitchFamily="34" charset="-122"/>
                    <a:ea typeface="微软雅黑" panose="020B0503020204020204" pitchFamily="34" charset="-122"/>
                  </a:rPr>
                  <a:t>个</a:t>
                </a:r>
                <a:r>
                  <a:rPr lang="en-US" altLang="zh-CN" sz="2000" b="1" dirty="0">
                    <a:solidFill>
                      <a:srgbClr val="FF0000"/>
                    </a:solidFill>
                    <a:latin typeface="微软雅黑" panose="020B0503020204020204" pitchFamily="34" charset="-122"/>
                    <a:ea typeface="微软雅黑" panose="020B0503020204020204" pitchFamily="34" charset="-122"/>
                  </a:rPr>
                  <a:t>sample)</a:t>
                </a:r>
                <a:r>
                  <a:rPr lang="zh-CN" altLang="en-US" sz="2000" b="1" dirty="0">
                    <a:solidFill>
                      <a:srgbClr val="FF0000"/>
                    </a:solidFill>
                    <a:latin typeface="微软雅黑" panose="020B0503020204020204" pitchFamily="34" charset="-122"/>
                    <a:ea typeface="微软雅黑" panose="020B0503020204020204" pitchFamily="34" charset="-122"/>
                  </a:rPr>
                  <a:t>中，我们可以根据互相关得到发送的</a:t>
                </a:r>
                <a:r>
                  <a:rPr lang="en-US" altLang="zh-CN" sz="2000" b="1" dirty="0">
                    <a:solidFill>
                      <a:srgbClr val="FF0000"/>
                    </a:solidFill>
                    <a:latin typeface="微软雅黑" panose="020B0503020204020204" pitchFamily="34" charset="-122"/>
                    <a:ea typeface="微软雅黑" panose="020B0503020204020204" pitchFamily="34" charset="-122"/>
                  </a:rPr>
                  <a:t>PSS</a:t>
                </a:r>
                <a:r>
                  <a:rPr lang="zh-CN" altLang="en-US" sz="2000" b="1" dirty="0">
                    <a:solidFill>
                      <a:srgbClr val="FF0000"/>
                    </a:solidFill>
                    <a:latin typeface="微软雅黑" panose="020B0503020204020204" pitchFamily="34" charset="-122"/>
                    <a:ea typeface="微软雅黑" panose="020B0503020204020204" pitchFamily="34" charset="-122"/>
                  </a:rPr>
                  <a:t>初始序列的</a:t>
                </a:r>
                <a:r>
                  <a:rPr lang="en-US" altLang="zh-CN" sz="2000" b="1" dirty="0">
                    <a:solidFill>
                      <a:srgbClr val="FF0000"/>
                    </a:solidFill>
                    <a:latin typeface="微软雅黑" panose="020B0503020204020204" pitchFamily="34" charset="-122"/>
                    <a:ea typeface="微软雅黑" panose="020B0503020204020204" pitchFamily="34" charset="-122"/>
                  </a:rPr>
                  <a:t>root index(</a:t>
                </a:r>
                <a:r>
                  <a:rPr lang="zh-CN" altLang="en-US" sz="2000" b="1" dirty="0">
                    <a:solidFill>
                      <a:srgbClr val="FF0000"/>
                    </a:solidFill>
                    <a:latin typeface="微软雅黑" panose="020B0503020204020204" pitchFamily="34" charset="-122"/>
                    <a:ea typeface="微软雅黑" panose="020B0503020204020204" pitchFamily="34" charset="-122"/>
                  </a:rPr>
                  <a:t>又叫</a:t>
                </a:r>
                <a:r>
                  <a:rPr lang="en-US" altLang="zh-CN" sz="2000" b="1" dirty="0">
                    <a:solidFill>
                      <a:srgbClr val="FF0000"/>
                    </a:solidFill>
                    <a:latin typeface="微软雅黑" panose="020B0503020204020204" pitchFamily="34" charset="-122"/>
                    <a:ea typeface="微软雅黑" panose="020B0503020204020204" pitchFamily="34" charset="-122"/>
                  </a:rPr>
                  <a:t>u)</a:t>
                </a:r>
                <a:r>
                  <a:rPr lang="zh-CN" altLang="en-US" sz="2000" b="1" dirty="0">
                    <a:solidFill>
                      <a:srgbClr val="FF0000"/>
                    </a:solidFill>
                    <a:latin typeface="微软雅黑" panose="020B0503020204020204" pitchFamily="34" charset="-122"/>
                    <a:ea typeface="微软雅黑" panose="020B0503020204020204" pitchFamily="34" charset="-122"/>
                  </a:rPr>
                  <a:t>为</a:t>
                </a:r>
                <a:r>
                  <a:rPr lang="en-US" altLang="zh-CN" sz="2000" b="1" dirty="0">
                    <a:solidFill>
                      <a:srgbClr val="FF0000"/>
                    </a:solidFill>
                    <a:latin typeface="微软雅黑" panose="020B0503020204020204" pitchFamily="34" charset="-122"/>
                    <a:ea typeface="微软雅黑" panose="020B0503020204020204" pitchFamily="34" charset="-122"/>
                  </a:rPr>
                  <a:t>29</a:t>
                </a:r>
                <a:r>
                  <a:rPr lang="zh-CN" altLang="en-US" sz="2000" b="1" dirty="0">
                    <a:solidFill>
                      <a:srgbClr val="FF0000"/>
                    </a:solidFill>
                    <a:latin typeface="微软雅黑" panose="020B0503020204020204" pitchFamily="34" charset="-122"/>
                    <a:ea typeface="微软雅黑" panose="020B0503020204020204" pitchFamily="34" charset="-122"/>
                  </a:rPr>
                  <a:t>，即</a:t>
                </a:r>
                <a14:m>
                  <m:oMath xmlns:m="http://schemas.openxmlformats.org/officeDocument/2006/math">
                    <m:sSubSup>
                      <m:sSubSupPr>
                        <m:ctrlPr>
                          <a:rPr lang="zh-CN" altLang="en-US" sz="2000" b="1" dirty="0">
                            <a:solidFill>
                              <a:srgbClr val="FF0000"/>
                            </a:solidFill>
                            <a:latin typeface="微软雅黑" panose="020B0503020204020204" pitchFamily="34" charset="-122"/>
                            <a:ea typeface="微软雅黑" panose="020B0503020204020204" pitchFamily="34" charset="-122"/>
                          </a:rPr>
                        </m:ctrlPr>
                      </m:sSubSupPr>
                      <m:e>
                        <m:r>
                          <a:rPr lang="zh-CN" altLang="en-US" sz="2000" b="1" dirty="0">
                            <a:solidFill>
                              <a:srgbClr val="FF0000"/>
                            </a:solidFill>
                            <a:latin typeface="微软雅黑" panose="020B0503020204020204" pitchFamily="34" charset="-122"/>
                            <a:ea typeface="微软雅黑" panose="020B0503020204020204" pitchFamily="34" charset="-122"/>
                          </a:rPr>
                          <m:t>𝑵</m:t>
                        </m:r>
                      </m:e>
                      <m:sub>
                        <m:r>
                          <a:rPr lang="zh-CN" altLang="en-US" sz="2000" b="1" dirty="0">
                            <a:solidFill>
                              <a:srgbClr val="FF0000"/>
                            </a:solidFill>
                            <a:latin typeface="微软雅黑" panose="020B0503020204020204" pitchFamily="34" charset="-122"/>
                            <a:ea typeface="微软雅黑" panose="020B0503020204020204" pitchFamily="34" charset="-122"/>
                          </a:rPr>
                          <m:t>𝑰𝑫</m:t>
                        </m:r>
                      </m:sub>
                      <m:sup>
                        <m:r>
                          <a:rPr lang="zh-CN" altLang="en-US" sz="2000" b="1" dirty="0">
                            <a:solidFill>
                              <a:srgbClr val="FF0000"/>
                            </a:solidFill>
                            <a:latin typeface="微软雅黑" panose="020B0503020204020204" pitchFamily="34" charset="-122"/>
                            <a:ea typeface="微软雅黑" panose="020B0503020204020204" pitchFamily="34" charset="-122"/>
                          </a:rPr>
                          <m:t>(</m:t>
                        </m:r>
                        <m:r>
                          <a:rPr lang="zh-CN" altLang="en-US" sz="2000" b="1" dirty="0">
                            <a:solidFill>
                              <a:srgbClr val="FF0000"/>
                            </a:solidFill>
                            <a:latin typeface="微软雅黑" panose="020B0503020204020204" pitchFamily="34" charset="-122"/>
                            <a:ea typeface="微软雅黑" panose="020B0503020204020204" pitchFamily="34" charset="-122"/>
                          </a:rPr>
                          <m:t>𝟐</m:t>
                        </m:r>
                        <m:r>
                          <a:rPr lang="zh-CN" altLang="en-US" sz="2000" b="1" dirty="0">
                            <a:solidFill>
                              <a:srgbClr val="FF0000"/>
                            </a:solidFill>
                            <a:latin typeface="微软雅黑" panose="020B0503020204020204" pitchFamily="34" charset="-122"/>
                            <a:ea typeface="微软雅黑" panose="020B0503020204020204" pitchFamily="34" charset="-122"/>
                          </a:rPr>
                          <m:t>)</m:t>
                        </m:r>
                      </m:sup>
                    </m:sSubSup>
                  </m:oMath>
                </a14:m>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为</a:t>
                </a:r>
                <a:r>
                  <a:rPr lang="en-US" altLang="zh-CN" sz="2000" b="1" dirty="0">
                    <a:solidFill>
                      <a:srgbClr val="FF0000"/>
                    </a:solidFill>
                    <a:latin typeface="微软雅黑" panose="020B0503020204020204" pitchFamily="34" charset="-122"/>
                    <a:ea typeface="微软雅黑" panose="020B0503020204020204" pitchFamily="34" charset="-122"/>
                  </a:rPr>
                  <a:t>1</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接下来，为了进一步证实我们得到的结论的准确性，我们在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变量区取比较了接收机解码后的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序列与本地的三个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值不同的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序列。结果发现：接收机解码后的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序列与本地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为29，</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为1的序列所有元素的值完全相同，这又一次证实了上面我们得到的结论。我们可以看看接收机解码后的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序列与本地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序列的具体数值，见下一页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751330" y="1229360"/>
                <a:ext cx="8689975" cy="443103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099685" cy="1114836"/>
            <a:chOff x="2" y="-15241"/>
            <a:chExt cx="5099685" cy="1114836"/>
          </a:xfrm>
        </p:grpSpPr>
        <p:sp>
          <p:nvSpPr>
            <p:cNvPr id="3" name="文本框 2"/>
            <p:cNvSpPr txBox="1"/>
            <p:nvPr/>
          </p:nvSpPr>
          <p:spPr>
            <a:xfrm>
              <a:off x="242572" y="-15241"/>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69620" y="29781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69620" y="297815"/>
                <a:ext cx="10891520" cy="817245"/>
              </a:xfrm>
              <a:prstGeom prst="rect">
                <a:avLst/>
              </a:prstGeom>
              <a:blipFill rotWithShape="1">
                <a:blip r:embed="rId1"/>
                <a:stretch>
                  <a:fillRect/>
                </a:stretch>
              </a:blipFill>
            </p:spPr>
            <p:txBody>
              <a:bodyPr/>
              <a:lstStyle/>
              <a:p>
                <a:r>
                  <a:rPr lang="zh-CN" altLang="en-US">
                    <a:noFill/>
                  </a:rPr>
                  <a:t> </a:t>
                </a:r>
              </a:p>
            </p:txBody>
          </p:sp>
        </mc:Fallback>
      </mc:AlternateContent>
      <p:pic>
        <p:nvPicPr>
          <p:cNvPr id="7" name="图片 6" descr="20220505193220"/>
          <p:cNvPicPr>
            <a:picLocks noChangeAspect="1"/>
          </p:cNvPicPr>
          <p:nvPr/>
        </p:nvPicPr>
        <p:blipFill>
          <a:blip r:embed="rId2"/>
          <a:stretch>
            <a:fillRect/>
          </a:stretch>
        </p:blipFill>
        <p:spPr>
          <a:xfrm>
            <a:off x="434340" y="1404620"/>
            <a:ext cx="11562080" cy="848995"/>
          </a:xfrm>
          <a:prstGeom prst="rect">
            <a:avLst/>
          </a:prstGeom>
        </p:spPr>
      </p:pic>
      <p:pic>
        <p:nvPicPr>
          <p:cNvPr id="8" name="图片 7" descr="20220505193226"/>
          <p:cNvPicPr>
            <a:picLocks noChangeAspect="1"/>
          </p:cNvPicPr>
          <p:nvPr/>
        </p:nvPicPr>
        <p:blipFill>
          <a:blip r:embed="rId3"/>
          <a:stretch>
            <a:fillRect/>
          </a:stretch>
        </p:blipFill>
        <p:spPr>
          <a:xfrm>
            <a:off x="434340" y="3187700"/>
            <a:ext cx="11562080" cy="1128395"/>
          </a:xfrm>
          <a:prstGeom prst="rect">
            <a:avLst/>
          </a:prstGeom>
        </p:spPr>
      </p:pic>
      <p:sp>
        <p:nvSpPr>
          <p:cNvPr id="9" name="文本框 8"/>
          <p:cNvSpPr txBox="1"/>
          <p:nvPr/>
        </p:nvSpPr>
        <p:spPr>
          <a:xfrm>
            <a:off x="2706370" y="4970145"/>
            <a:ext cx="7668260" cy="101473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接收机解码后的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序列与本地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初始序列进行</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比较</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上图：本地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下图：接收机解码后的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flipV="1">
            <a:off x="1043940" y="1115060"/>
            <a:ext cx="1409700" cy="97345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484120" y="919480"/>
            <a:ext cx="1684020"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这里是1+0i</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2" name="直接箭头连接符 11"/>
          <p:cNvCxnSpPr/>
          <p:nvPr/>
        </p:nvCxnSpPr>
        <p:spPr>
          <a:xfrm flipV="1">
            <a:off x="1043940" y="2941320"/>
            <a:ext cx="994410" cy="103505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753870" y="2576195"/>
            <a:ext cx="1602105" cy="39878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这里是1-0i</a:t>
            </a:r>
            <a:endParaRPr lang="en-US" altLang="zh-CN"/>
          </a:p>
        </p:txBody>
      </p:sp>
      <p:cxnSp>
        <p:nvCxnSpPr>
          <p:cNvPr id="14" name="直接箭头连接符 13"/>
          <p:cNvCxnSpPr/>
          <p:nvPr/>
        </p:nvCxnSpPr>
        <p:spPr>
          <a:xfrm>
            <a:off x="3782695" y="1237615"/>
            <a:ext cx="1704340" cy="131826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082925" y="2677795"/>
            <a:ext cx="2302510" cy="4064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314315" y="2572385"/>
            <a:ext cx="353885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所以两者还是完全一致的</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099685" cy="1114836"/>
            <a:chOff x="2" y="-15241"/>
            <a:chExt cx="5099685" cy="1114836"/>
          </a:xfrm>
        </p:grpSpPr>
        <p:sp>
          <p:nvSpPr>
            <p:cNvPr id="3" name="文本框 2"/>
            <p:cNvSpPr txBox="1"/>
            <p:nvPr/>
          </p:nvSpPr>
          <p:spPr>
            <a:xfrm>
              <a:off x="242572" y="-15241"/>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69620" y="29781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69620" y="297815"/>
                <a:ext cx="10891520" cy="8172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145540" y="709930"/>
                <a:ext cx="8986520" cy="143510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最后，为了进一步验证我们整个实验的普遍性，我们还发送了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的另外两个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的值分别为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。在接收机处对其进行了和之前相同的解码方式，并和本地的三个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值不同的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初始序列进行了互相关运算，结果分别如下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145540" y="709930"/>
                <a:ext cx="8986520" cy="1435100"/>
              </a:xfrm>
              <a:prstGeom prst="rect">
                <a:avLst/>
              </a:prstGeom>
              <a:blipFill rotWithShape="1">
                <a:blip r:embed="rId2"/>
                <a:stretch>
                  <a:fillRect/>
                </a:stretch>
              </a:blipFill>
            </p:spPr>
            <p:txBody>
              <a:bodyPr/>
              <a:lstStyle/>
              <a:p>
                <a:r>
                  <a:rPr lang="zh-CN" altLang="en-US">
                    <a:noFill/>
                  </a:rPr>
                  <a:t> </a:t>
                </a:r>
              </a:p>
            </p:txBody>
          </p:sp>
        </mc:Fallback>
      </mc:AlternateContent>
      <p:pic>
        <p:nvPicPr>
          <p:cNvPr id="11" name="图片 10" descr="20220505200443"/>
          <p:cNvPicPr>
            <a:picLocks noChangeAspect="1"/>
          </p:cNvPicPr>
          <p:nvPr/>
        </p:nvPicPr>
        <p:blipFill>
          <a:blip r:embed="rId3"/>
          <a:stretch>
            <a:fillRect/>
          </a:stretch>
        </p:blipFill>
        <p:spPr>
          <a:xfrm>
            <a:off x="1602105" y="2501900"/>
            <a:ext cx="4045585" cy="3619500"/>
          </a:xfrm>
          <a:prstGeom prst="rect">
            <a:avLst/>
          </a:prstGeom>
        </p:spPr>
      </p:pic>
      <p:pic>
        <p:nvPicPr>
          <p:cNvPr id="12" name="图片 11" descr="20220505200517"/>
          <p:cNvPicPr>
            <a:picLocks noChangeAspect="1"/>
          </p:cNvPicPr>
          <p:nvPr/>
        </p:nvPicPr>
        <p:blipFill>
          <a:blip r:embed="rId4"/>
          <a:stretch>
            <a:fillRect/>
          </a:stretch>
        </p:blipFill>
        <p:spPr>
          <a:xfrm>
            <a:off x="6073140" y="2502535"/>
            <a:ext cx="4058920" cy="3618865"/>
          </a:xfrm>
          <a:prstGeom prst="rect">
            <a:avLst/>
          </a:prstGeom>
        </p:spPr>
      </p:pic>
      <p:sp>
        <p:nvSpPr>
          <p:cNvPr id="13" name="文本框 12"/>
          <p:cNvSpPr txBox="1"/>
          <p:nvPr/>
        </p:nvSpPr>
        <p:spPr>
          <a:xfrm>
            <a:off x="2665730" y="6203315"/>
            <a:ext cx="6860540" cy="64516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将接收机解码后的序列与本地三组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序列进行互相关后的结果</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（左图：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stem</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绘图，右图：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plot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绘图）</a:t>
            </a:r>
            <a:endParaRPr lang="zh-CN" altLang="en-US"/>
          </a:p>
        </p:txBody>
      </p:sp>
      <mc:AlternateContent xmlns:mc="http://schemas.openxmlformats.org/markup-compatibility/2006">
        <mc:Choice xmlns:a14="http://schemas.microsoft.com/office/drawing/2010/main" Requires="a14">
          <p:sp>
            <p:nvSpPr>
              <p:cNvPr id="14" name="文本框 13"/>
              <p:cNvSpPr txBox="1"/>
              <p:nvPr/>
            </p:nvSpPr>
            <p:spPr>
              <a:xfrm>
                <a:off x="1145540" y="2054860"/>
                <a:ext cx="7007225" cy="469265"/>
              </a:xfrm>
              <a:prstGeom prst="rect">
                <a:avLst/>
              </a:prstGeom>
              <a:noFill/>
            </p:spPr>
            <p:txBody>
              <a:bodyPr wrap="square" rtlCol="0">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rPr>
                  <a:t>1.当我们发送的PSS初始序列的</a:t>
                </a:r>
                <a14:m>
                  <m:oMath xmlns:m="http://schemas.openxmlformats.org/officeDocument/2006/math">
                    <m:sSubSup>
                      <m:sSub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的值为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时</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25)</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1145540" y="2054860"/>
                <a:ext cx="7007225" cy="469265"/>
              </a:xfrm>
              <a:prstGeom prst="rect">
                <a:avLst/>
              </a:prstGeom>
              <a:blipFill rotWithShape="1">
                <a:blip r:embed="rId5"/>
                <a:stretch>
                  <a:fillRect/>
                </a:stretch>
              </a:blipFill>
            </p:spPr>
            <p:txBody>
              <a:bodyPr/>
              <a:lstStyle/>
              <a:p>
                <a:r>
                  <a:rPr lang="zh-CN" altLang="en-US">
                    <a:noFill/>
                  </a:rPr>
                  <a:t> </a:t>
                </a:r>
              </a:p>
            </p:txBody>
          </p:sp>
        </mc:Fallback>
      </mc:AlternateContent>
      <p:cxnSp>
        <p:nvCxnSpPr>
          <p:cNvPr id="15" name="直接箭头连接符 14"/>
          <p:cNvCxnSpPr/>
          <p:nvPr/>
        </p:nvCxnSpPr>
        <p:spPr>
          <a:xfrm flipV="1">
            <a:off x="8022590" y="2776220"/>
            <a:ext cx="2424430" cy="73025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10373995" y="2595245"/>
                <a:ext cx="1818005" cy="1300480"/>
              </a:xfrm>
              <a:prstGeom prst="rect">
                <a:avLst/>
              </a:prstGeom>
              <a:noFill/>
            </p:spPr>
            <p:txBody>
              <a:bodyPr wrap="square" rtlCol="0">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rPr>
                  <a:t>出现明显峰值，因此我们发送的PSS初始序列的</a:t>
                </a:r>
                <a14:m>
                  <m:oMath xmlns:m="http://schemas.openxmlformats.org/officeDocument/2006/math">
                    <m:sSubSup>
                      <m:sSub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值为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endParaRPr lang="zh-CN" altLang="en-US"/>
              </a:p>
            </p:txBody>
          </p:sp>
        </mc:Choice>
        <mc:Fallback>
          <p:sp>
            <p:nvSpPr>
              <p:cNvPr id="16" name="文本框 15"/>
              <p:cNvSpPr txBox="1">
                <a:spLocks noRot="1" noChangeAspect="1" noMove="1" noResize="1" noEditPoints="1" noAdjustHandles="1" noChangeArrowheads="1" noChangeShapeType="1" noTextEdit="1"/>
              </p:cNvSpPr>
              <p:nvPr/>
            </p:nvSpPr>
            <p:spPr>
              <a:xfrm>
                <a:off x="10373995" y="2595245"/>
                <a:ext cx="1818005" cy="130048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099685" cy="1114836"/>
            <a:chOff x="2" y="-15241"/>
            <a:chExt cx="5099685" cy="1114836"/>
          </a:xfrm>
        </p:grpSpPr>
        <p:sp>
          <p:nvSpPr>
            <p:cNvPr id="3" name="文本框 2"/>
            <p:cNvSpPr txBox="1"/>
            <p:nvPr/>
          </p:nvSpPr>
          <p:spPr>
            <a:xfrm>
              <a:off x="242572" y="-15241"/>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69620" y="29781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69620" y="297815"/>
                <a:ext cx="10891520" cy="8172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145540" y="709930"/>
                <a:ext cx="8986520" cy="143510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最后，为了进一步验证我们整个实验的普遍性，我们还发送了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的另外两个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的值分别为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。在接收机处对其进行了和之前相同的解码方式，并和本地的三个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值不同的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初始序列进行了互相关运算，结果分别如下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145540" y="709930"/>
                <a:ext cx="8986520" cy="1435100"/>
              </a:xfrm>
              <a:prstGeom prst="rect">
                <a:avLst/>
              </a:prstGeom>
              <a:blipFill rotWithShape="1">
                <a:blip r:embed="rId2"/>
                <a:stretch>
                  <a:fillRect/>
                </a:stretch>
              </a:blipFill>
            </p:spPr>
            <p:txBody>
              <a:bodyPr/>
              <a:lstStyle/>
              <a:p>
                <a:r>
                  <a:rPr lang="zh-CN" altLang="en-US">
                    <a:noFill/>
                  </a:rPr>
                  <a:t> </a:t>
                </a:r>
              </a:p>
            </p:txBody>
          </p:sp>
        </mc:Fallback>
      </mc:AlternateContent>
      <p:sp>
        <p:nvSpPr>
          <p:cNvPr id="13" name="文本框 12"/>
          <p:cNvSpPr txBox="1"/>
          <p:nvPr/>
        </p:nvSpPr>
        <p:spPr>
          <a:xfrm>
            <a:off x="2665730" y="5631180"/>
            <a:ext cx="6860540" cy="92202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接收机解码后的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序列与本地</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25</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初始序列进行比较</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上图：本地</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25</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初始序列</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下图：接收机解码后的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序列</a:t>
            </a:r>
            <a:endParaRPr lang="zh-CN" altLang="en-US"/>
          </a:p>
        </p:txBody>
      </p:sp>
      <mc:AlternateContent xmlns:mc="http://schemas.openxmlformats.org/markup-compatibility/2006">
        <mc:Choice xmlns:a14="http://schemas.microsoft.com/office/drawing/2010/main" Requires="a14">
          <p:sp>
            <p:nvSpPr>
              <p:cNvPr id="14" name="文本框 13"/>
              <p:cNvSpPr txBox="1"/>
              <p:nvPr/>
            </p:nvSpPr>
            <p:spPr>
              <a:xfrm>
                <a:off x="1145540" y="2054860"/>
                <a:ext cx="7007225" cy="469265"/>
              </a:xfrm>
              <a:prstGeom prst="rect">
                <a:avLst/>
              </a:prstGeom>
              <a:noFill/>
            </p:spPr>
            <p:txBody>
              <a:bodyPr wrap="square" rtlCol="0">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rPr>
                  <a:t>1.当我们发送的PSS初始序列的</a:t>
                </a:r>
                <a14:m>
                  <m:oMath xmlns:m="http://schemas.openxmlformats.org/officeDocument/2006/math">
                    <m:sSubSup>
                      <m:sSub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的值为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时</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25</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1145540" y="2054860"/>
                <a:ext cx="7007225" cy="469265"/>
              </a:xfrm>
              <a:prstGeom prst="rect">
                <a:avLst/>
              </a:prstGeom>
              <a:blipFill rotWithShape="1">
                <a:blip r:embed="rId3"/>
                <a:stretch>
                  <a:fillRect/>
                </a:stretch>
              </a:blipFill>
            </p:spPr>
            <p:txBody>
              <a:bodyPr/>
              <a:lstStyle/>
              <a:p>
                <a:r>
                  <a:rPr lang="zh-CN" altLang="en-US">
                    <a:noFill/>
                  </a:rPr>
                  <a:t> </a:t>
                </a:r>
              </a:p>
            </p:txBody>
          </p:sp>
        </mc:Fallback>
      </mc:AlternateContent>
      <p:pic>
        <p:nvPicPr>
          <p:cNvPr id="7" name="图片 6" descr="20220505201845"/>
          <p:cNvPicPr>
            <a:picLocks noChangeAspect="1"/>
          </p:cNvPicPr>
          <p:nvPr/>
        </p:nvPicPr>
        <p:blipFill>
          <a:blip r:embed="rId4"/>
          <a:stretch>
            <a:fillRect/>
          </a:stretch>
        </p:blipFill>
        <p:spPr>
          <a:xfrm>
            <a:off x="600710" y="2675255"/>
            <a:ext cx="11228705" cy="1039495"/>
          </a:xfrm>
          <a:prstGeom prst="rect">
            <a:avLst/>
          </a:prstGeom>
        </p:spPr>
      </p:pic>
      <p:pic>
        <p:nvPicPr>
          <p:cNvPr id="8" name="图片 7" descr="20220505201852"/>
          <p:cNvPicPr>
            <a:picLocks noChangeAspect="1"/>
          </p:cNvPicPr>
          <p:nvPr/>
        </p:nvPicPr>
        <p:blipFill>
          <a:blip r:embed="rId5"/>
          <a:stretch>
            <a:fillRect/>
          </a:stretch>
        </p:blipFill>
        <p:spPr>
          <a:xfrm>
            <a:off x="598170" y="4244975"/>
            <a:ext cx="11231245" cy="1108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099685" cy="1114836"/>
            <a:chOff x="2" y="-15241"/>
            <a:chExt cx="5099685" cy="1114836"/>
          </a:xfrm>
        </p:grpSpPr>
        <p:sp>
          <p:nvSpPr>
            <p:cNvPr id="3" name="文本框 2"/>
            <p:cNvSpPr txBox="1"/>
            <p:nvPr/>
          </p:nvSpPr>
          <p:spPr>
            <a:xfrm>
              <a:off x="242572" y="-15241"/>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69620" y="29781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69620" y="297815"/>
                <a:ext cx="10891520" cy="8172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145540" y="709930"/>
                <a:ext cx="8986520" cy="143510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最后，为了进一步验证我们整个实验的普遍性，我们还发送了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的另外两个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的值分别为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。在接收机处对其进行了和之前相同的解码方式，并和本地的三个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值不同的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初始序列进行了互相关运算，结果分别如下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145540" y="709930"/>
                <a:ext cx="8986520" cy="1435100"/>
              </a:xfrm>
              <a:prstGeom prst="rect">
                <a:avLst/>
              </a:prstGeom>
              <a:blipFill rotWithShape="1">
                <a:blip r:embed="rId2"/>
                <a:stretch>
                  <a:fillRect/>
                </a:stretch>
              </a:blipFill>
            </p:spPr>
            <p:txBody>
              <a:bodyPr/>
              <a:lstStyle/>
              <a:p>
                <a:r>
                  <a:rPr lang="zh-CN" altLang="en-US">
                    <a:noFill/>
                  </a:rPr>
                  <a:t> </a:t>
                </a:r>
              </a:p>
            </p:txBody>
          </p:sp>
        </mc:Fallback>
      </mc:AlternateContent>
      <p:sp>
        <p:nvSpPr>
          <p:cNvPr id="13" name="文本框 12"/>
          <p:cNvSpPr txBox="1"/>
          <p:nvPr/>
        </p:nvSpPr>
        <p:spPr>
          <a:xfrm>
            <a:off x="2665730" y="6203315"/>
            <a:ext cx="6860540" cy="64516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将接收机解码后的序列与本地三组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序列进行互相关后的结果</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（左图：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stem</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绘图，右图：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plot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绘图）</a:t>
            </a:r>
            <a:endParaRPr lang="zh-CN" altLang="en-US"/>
          </a:p>
        </p:txBody>
      </p:sp>
      <mc:AlternateContent xmlns:mc="http://schemas.openxmlformats.org/markup-compatibility/2006">
        <mc:Choice xmlns:a14="http://schemas.microsoft.com/office/drawing/2010/main" Requires="a14">
          <p:sp>
            <p:nvSpPr>
              <p:cNvPr id="14" name="文本框 13"/>
              <p:cNvSpPr txBox="1"/>
              <p:nvPr/>
            </p:nvSpPr>
            <p:spPr>
              <a:xfrm>
                <a:off x="1145540" y="2054860"/>
                <a:ext cx="7007225" cy="469265"/>
              </a:xfrm>
              <a:prstGeom prst="rect">
                <a:avLst/>
              </a:prstGeom>
              <a:noFill/>
            </p:spPr>
            <p:txBody>
              <a:bodyPr wrap="square" rtlCol="0">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.当我们发送的PSS初始序列的</a:t>
                </a:r>
                <a14:m>
                  <m:oMath xmlns:m="http://schemas.openxmlformats.org/officeDocument/2006/math">
                    <m:sSubSup>
                      <m:sSub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的值为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时</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34</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1145540" y="2054860"/>
                <a:ext cx="7007225" cy="469265"/>
              </a:xfrm>
              <a:prstGeom prst="rect">
                <a:avLst/>
              </a:prstGeom>
              <a:blipFill rotWithShape="1">
                <a:blip r:embed="rId3"/>
                <a:stretch>
                  <a:fillRect/>
                </a:stretch>
              </a:blipFill>
            </p:spPr>
            <p:txBody>
              <a:bodyPr/>
              <a:lstStyle/>
              <a:p>
                <a:r>
                  <a:rPr lang="zh-CN" altLang="en-US">
                    <a:noFill/>
                  </a:rPr>
                  <a:t> </a:t>
                </a:r>
              </a:p>
            </p:txBody>
          </p:sp>
        </mc:Fallback>
      </mc:AlternateContent>
      <p:pic>
        <p:nvPicPr>
          <p:cNvPr id="7" name="图片 6" descr="20220505202139"/>
          <p:cNvPicPr>
            <a:picLocks noChangeAspect="1"/>
          </p:cNvPicPr>
          <p:nvPr/>
        </p:nvPicPr>
        <p:blipFill>
          <a:blip r:embed="rId4"/>
          <a:stretch>
            <a:fillRect/>
          </a:stretch>
        </p:blipFill>
        <p:spPr>
          <a:xfrm>
            <a:off x="6039485" y="2440305"/>
            <a:ext cx="3979545" cy="3559810"/>
          </a:xfrm>
          <a:prstGeom prst="rect">
            <a:avLst/>
          </a:prstGeom>
        </p:spPr>
      </p:pic>
      <p:pic>
        <p:nvPicPr>
          <p:cNvPr id="8" name="图片 7" descr="20220505202316"/>
          <p:cNvPicPr>
            <a:picLocks noChangeAspect="1"/>
          </p:cNvPicPr>
          <p:nvPr/>
        </p:nvPicPr>
        <p:blipFill>
          <a:blip r:embed="rId5"/>
          <a:stretch>
            <a:fillRect/>
          </a:stretch>
        </p:blipFill>
        <p:spPr>
          <a:xfrm>
            <a:off x="1547495" y="2440305"/>
            <a:ext cx="3940810" cy="3526155"/>
          </a:xfrm>
          <a:prstGeom prst="rect">
            <a:avLst/>
          </a:prstGeom>
        </p:spPr>
      </p:pic>
      <p:cxnSp>
        <p:nvCxnSpPr>
          <p:cNvPr id="9" name="直接箭头连接符 8"/>
          <p:cNvCxnSpPr/>
          <p:nvPr/>
        </p:nvCxnSpPr>
        <p:spPr>
          <a:xfrm flipV="1">
            <a:off x="7951470" y="4422140"/>
            <a:ext cx="2424430" cy="73025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本框 14"/>
              <p:cNvSpPr txBox="1"/>
              <p:nvPr/>
            </p:nvSpPr>
            <p:spPr>
              <a:xfrm>
                <a:off x="10373995" y="4137025"/>
                <a:ext cx="1818005" cy="1300480"/>
              </a:xfrm>
              <a:prstGeom prst="rect">
                <a:avLst/>
              </a:prstGeom>
              <a:noFill/>
            </p:spPr>
            <p:txBody>
              <a:bodyPr wrap="square" rtlCol="0">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rPr>
                  <a:t>出现明显峰值，因此我们发送的PSS初始序列的</a:t>
                </a:r>
                <a14:m>
                  <m:oMath xmlns:m="http://schemas.openxmlformats.org/officeDocument/2006/math">
                    <m:sSubSup>
                      <m:sSub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值为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10373995" y="4137025"/>
                <a:ext cx="1818005" cy="1300480"/>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099685" cy="1114836"/>
            <a:chOff x="2" y="-15241"/>
            <a:chExt cx="5099685" cy="1114836"/>
          </a:xfrm>
        </p:grpSpPr>
        <p:sp>
          <p:nvSpPr>
            <p:cNvPr id="3" name="文本框 2"/>
            <p:cNvSpPr txBox="1"/>
            <p:nvPr/>
          </p:nvSpPr>
          <p:spPr>
            <a:xfrm>
              <a:off x="242572" y="-15241"/>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69620" y="29781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69620" y="297815"/>
                <a:ext cx="10891520" cy="8172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145540" y="709930"/>
                <a:ext cx="8986520" cy="1435100"/>
              </a:xfrm>
              <a:prstGeom prst="rect">
                <a:avLst/>
              </a:prstGeom>
              <a:noFill/>
            </p:spPr>
            <p:txBody>
              <a:bodyPr wrap="square" rtlCol="0">
                <a:spAutoFit/>
              </a:bodyPr>
              <a:p>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最后，为了进一步验证我们整个实验的普遍性，我们还发送了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的另外两个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的值分别为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。在接收机处对其进行了和之前相同的解码方式，并和本地的三个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值不同的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初始序列进行了互相关运算，结果分别如下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145540" y="709930"/>
                <a:ext cx="8986520" cy="143510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1145540" y="2054860"/>
                <a:ext cx="7007225" cy="469265"/>
              </a:xfrm>
              <a:prstGeom prst="rect">
                <a:avLst/>
              </a:prstGeom>
              <a:noFill/>
            </p:spPr>
            <p:txBody>
              <a:bodyPr wrap="square" rtlCol="0">
                <a:spAutoFit/>
              </a:bodyPr>
              <a:p>
                <a:r>
                  <a:rPr lang="en-US" altLang="zh-CN"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.当我们发送的PSS初始序列的</a:t>
                </a:r>
                <a14:m>
                  <m:oMath xmlns:m="http://schemas.openxmlformats.org/officeDocument/2006/math">
                    <m:sSubSup>
                      <m:sSubSupPr>
                        <m:ctrlPr>
                          <a:rPr lang="zh-CN" altLang="en-US"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b="1" dirty="0">
                            <a:solidFill>
                              <a:schemeClr val="accent1">
                                <a:lumMod val="50000"/>
                              </a:schemeClr>
                            </a:solidFill>
                            <a:latin typeface="微软雅黑" panose="020B0503020204020204" pitchFamily="34" charset="-122"/>
                            <a:ea typeface="微软雅黑" panose="020B0503020204020204" pitchFamily="34" charset="-122"/>
                          </a:rPr>
                          <m:t>)</m:t>
                        </m:r>
                      </m:sup>
                    </m:sSubSup>
                    <m:r>
                      <a:rPr lang="en-US"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的值为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时</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34</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1145540" y="2054860"/>
                <a:ext cx="7007225" cy="469265"/>
              </a:xfrm>
              <a:prstGeom prst="rect">
                <a:avLst/>
              </a:prstGeom>
              <a:blipFill rotWithShape="1">
                <a:blip r:embed="rId3"/>
                <a:stretch>
                  <a:fillRect/>
                </a:stretch>
              </a:blipFill>
            </p:spPr>
            <p:txBody>
              <a:bodyPr/>
              <a:lstStyle/>
              <a:p>
                <a:r>
                  <a:rPr lang="zh-CN" altLang="en-US">
                    <a:noFill/>
                  </a:rPr>
                  <a:t> </a:t>
                </a:r>
              </a:p>
            </p:txBody>
          </p:sp>
        </mc:Fallback>
      </mc:AlternateContent>
      <p:pic>
        <p:nvPicPr>
          <p:cNvPr id="9" name="图片 8" descr="20220505202631"/>
          <p:cNvPicPr>
            <a:picLocks noChangeAspect="1"/>
          </p:cNvPicPr>
          <p:nvPr/>
        </p:nvPicPr>
        <p:blipFill>
          <a:blip r:embed="rId4"/>
          <a:stretch>
            <a:fillRect/>
          </a:stretch>
        </p:blipFill>
        <p:spPr>
          <a:xfrm>
            <a:off x="899160" y="2658745"/>
            <a:ext cx="10632440" cy="1123950"/>
          </a:xfrm>
          <a:prstGeom prst="rect">
            <a:avLst/>
          </a:prstGeom>
        </p:spPr>
      </p:pic>
      <p:pic>
        <p:nvPicPr>
          <p:cNvPr id="11" name="图片 10" descr="20220505202644"/>
          <p:cNvPicPr>
            <a:picLocks noChangeAspect="1"/>
          </p:cNvPicPr>
          <p:nvPr/>
        </p:nvPicPr>
        <p:blipFill>
          <a:blip r:embed="rId5"/>
          <a:stretch>
            <a:fillRect/>
          </a:stretch>
        </p:blipFill>
        <p:spPr>
          <a:xfrm>
            <a:off x="899160" y="4057015"/>
            <a:ext cx="10633075" cy="1125220"/>
          </a:xfrm>
          <a:prstGeom prst="rect">
            <a:avLst/>
          </a:prstGeom>
        </p:spPr>
      </p:pic>
      <p:sp>
        <p:nvSpPr>
          <p:cNvPr id="12" name="文本框 11"/>
          <p:cNvSpPr txBox="1"/>
          <p:nvPr/>
        </p:nvSpPr>
        <p:spPr>
          <a:xfrm>
            <a:off x="3201035" y="5456555"/>
            <a:ext cx="6860540" cy="922020"/>
          </a:xfrm>
          <a:prstGeom prst="rect">
            <a:avLst/>
          </a:prstGeom>
          <a:noFill/>
        </p:spPr>
        <p:txBody>
          <a:bodyPr wrap="squar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接收机解码后的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序列与本地</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34</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初始序列进行比较</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上图：本地</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为</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34</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初始序列</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下图：接收机解码后的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序列</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099685" cy="1114836"/>
            <a:chOff x="2" y="-15241"/>
            <a:chExt cx="5099685" cy="1114836"/>
          </a:xfrm>
        </p:grpSpPr>
        <p:sp>
          <p:nvSpPr>
            <p:cNvPr id="3" name="文本框 2"/>
            <p:cNvSpPr txBox="1"/>
            <p:nvPr/>
          </p:nvSpPr>
          <p:spPr>
            <a:xfrm>
              <a:off x="242572" y="-15241"/>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69620" y="29781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69620" y="297815"/>
                <a:ext cx="10891520" cy="8172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090930" y="953135"/>
                <a:ext cx="10010775" cy="154813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通过上面的两次实验验证，结果很明显：不管我们发送的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初始序列的</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是多少，我们接收机进行解码后进行互相关运算都可以准确地通过本地序列检测到我们发送的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初始序列的</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值是多少。那么我们可以发现：对于不同</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值的PSS序列，似乎它们之间存在着某种良好的正交性，我们也对这种正交性进行了验证，如下所示：</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090930" y="953135"/>
                <a:ext cx="10010775" cy="1548130"/>
              </a:xfrm>
              <a:prstGeom prst="rect">
                <a:avLst/>
              </a:prstGeom>
              <a:blipFill rotWithShape="1">
                <a:blip r:embed="rId2"/>
                <a:stretch>
                  <a:fillRect r="-1541"/>
                </a:stretch>
              </a:blipFill>
            </p:spPr>
            <p:txBody>
              <a:bodyPr/>
              <a:lstStyle/>
              <a:p>
                <a:r>
                  <a:rPr lang="zh-CN" altLang="en-US">
                    <a:noFill/>
                  </a:rPr>
                  <a:t> </a:t>
                </a:r>
              </a:p>
            </p:txBody>
          </p:sp>
        </mc:Fallback>
      </mc:AlternateContent>
      <p:pic>
        <p:nvPicPr>
          <p:cNvPr id="7" name="图片 6" descr="20220505210448"/>
          <p:cNvPicPr>
            <a:picLocks noChangeAspect="1"/>
          </p:cNvPicPr>
          <p:nvPr/>
        </p:nvPicPr>
        <p:blipFill>
          <a:blip r:embed="rId3"/>
          <a:stretch>
            <a:fillRect/>
          </a:stretch>
        </p:blipFill>
        <p:spPr>
          <a:xfrm>
            <a:off x="1776095" y="2501265"/>
            <a:ext cx="3836670" cy="3371850"/>
          </a:xfrm>
          <a:prstGeom prst="rect">
            <a:avLst/>
          </a:prstGeom>
        </p:spPr>
      </p:pic>
      <p:pic>
        <p:nvPicPr>
          <p:cNvPr id="8" name="图片 7" descr="20220505210613"/>
          <p:cNvPicPr>
            <a:picLocks noChangeAspect="1"/>
          </p:cNvPicPr>
          <p:nvPr/>
        </p:nvPicPr>
        <p:blipFill>
          <a:blip r:embed="rId4"/>
          <a:stretch>
            <a:fillRect/>
          </a:stretch>
        </p:blipFill>
        <p:spPr>
          <a:xfrm>
            <a:off x="6584950" y="2501265"/>
            <a:ext cx="3739515" cy="3371850"/>
          </a:xfrm>
          <a:prstGeom prst="rect">
            <a:avLst/>
          </a:prstGeom>
        </p:spPr>
      </p:pic>
      <p:sp>
        <p:nvSpPr>
          <p:cNvPr id="13" name="文本框 12"/>
          <p:cNvSpPr txBox="1"/>
          <p:nvPr/>
        </p:nvSpPr>
        <p:spPr>
          <a:xfrm>
            <a:off x="2606040" y="6146800"/>
            <a:ext cx="7393940"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三组本地序列(u为25，29和34)分别和自身做互相关运算的结果</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099685" cy="1114836"/>
            <a:chOff x="2" y="-15241"/>
            <a:chExt cx="5099685" cy="1114836"/>
          </a:xfrm>
        </p:grpSpPr>
        <p:sp>
          <p:nvSpPr>
            <p:cNvPr id="3" name="文本框 2"/>
            <p:cNvSpPr txBox="1"/>
            <p:nvPr/>
          </p:nvSpPr>
          <p:spPr>
            <a:xfrm>
              <a:off x="242572" y="-15241"/>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69620" y="29781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69620" y="297815"/>
                <a:ext cx="10891520" cy="8172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090930" y="953135"/>
                <a:ext cx="10010775" cy="154813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通过上面的两次实验验证，结果很明显：不管我们发送的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初始序列的</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是多少，我们接收机进行解码后进行互相关运算都可以准确地通过本地序列检测到我们发送的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初始序列的</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值是多少。那么我们可以发现：对于不同</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值的PSS序列，似乎它们之间存在着某种良好的正交性，我们也对这种正交性进行了验证，如下所示：</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090930" y="953135"/>
                <a:ext cx="10010775" cy="1548130"/>
              </a:xfrm>
              <a:prstGeom prst="rect">
                <a:avLst/>
              </a:prstGeom>
              <a:blipFill rotWithShape="1">
                <a:blip r:embed="rId2"/>
                <a:stretch>
                  <a:fillRect r="-1541"/>
                </a:stretch>
              </a:blipFill>
            </p:spPr>
            <p:txBody>
              <a:bodyPr/>
              <a:lstStyle/>
              <a:p>
                <a:r>
                  <a:rPr lang="zh-CN" altLang="en-US">
                    <a:noFill/>
                  </a:rPr>
                  <a:t> </a:t>
                </a:r>
              </a:p>
            </p:txBody>
          </p:sp>
        </mc:Fallback>
      </mc:AlternateContent>
      <p:pic>
        <p:nvPicPr>
          <p:cNvPr id="8" name="图片 7" descr="20220505210517"/>
          <p:cNvPicPr>
            <a:picLocks noChangeAspect="1"/>
          </p:cNvPicPr>
          <p:nvPr/>
        </p:nvPicPr>
        <p:blipFill>
          <a:blip r:embed="rId3"/>
          <a:stretch>
            <a:fillRect/>
          </a:stretch>
        </p:blipFill>
        <p:spPr>
          <a:xfrm>
            <a:off x="1887855" y="2567940"/>
            <a:ext cx="3786505" cy="3387090"/>
          </a:xfrm>
          <a:prstGeom prst="rect">
            <a:avLst/>
          </a:prstGeom>
        </p:spPr>
      </p:pic>
      <p:pic>
        <p:nvPicPr>
          <p:cNvPr id="11" name="图片 10" descr="20220505210701"/>
          <p:cNvPicPr>
            <a:picLocks noChangeAspect="1"/>
          </p:cNvPicPr>
          <p:nvPr/>
        </p:nvPicPr>
        <p:blipFill>
          <a:blip r:embed="rId4"/>
          <a:stretch>
            <a:fillRect/>
          </a:stretch>
        </p:blipFill>
        <p:spPr>
          <a:xfrm>
            <a:off x="6611620" y="2566670"/>
            <a:ext cx="3760470" cy="3388360"/>
          </a:xfrm>
          <a:prstGeom prst="rect">
            <a:avLst/>
          </a:prstGeom>
        </p:spPr>
      </p:pic>
      <p:sp>
        <p:nvSpPr>
          <p:cNvPr id="13" name="文本框 12"/>
          <p:cNvSpPr txBox="1"/>
          <p:nvPr/>
        </p:nvSpPr>
        <p:spPr>
          <a:xfrm>
            <a:off x="2319655" y="6167120"/>
            <a:ext cx="812355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三组本地序列(u为25，29和34)之间互相</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两两做互相关运算的结果</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099685" cy="1114836"/>
            <a:chOff x="2" y="-15241"/>
            <a:chExt cx="5099685" cy="1114836"/>
          </a:xfrm>
        </p:grpSpPr>
        <p:sp>
          <p:nvSpPr>
            <p:cNvPr id="3" name="文本框 2"/>
            <p:cNvSpPr txBox="1"/>
            <p:nvPr/>
          </p:nvSpPr>
          <p:spPr>
            <a:xfrm>
              <a:off x="242572" y="-15241"/>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mc:AlternateContent xmlns:mc="http://schemas.openxmlformats.org/markup-compatibility/2006">
        <mc:Choice xmlns:a14="http://schemas.microsoft.com/office/drawing/2010/main" Requires="a14">
          <p:sp>
            <p:nvSpPr>
              <p:cNvPr id="5" name="文本框 4"/>
              <p:cNvSpPr txBox="1"/>
              <p:nvPr/>
            </p:nvSpPr>
            <p:spPr>
              <a:xfrm>
                <a:off x="769620" y="297815"/>
                <a:ext cx="10891520" cy="81724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Part</a:t>
                </a:r>
                <a:r>
                  <a:rPr sz="2000" b="1" dirty="0">
                    <a:latin typeface="微软雅黑" panose="020B0503020204020204" pitchFamily="34" charset="-122"/>
                    <a:ea typeface="微软雅黑" panose="020B0503020204020204" pitchFamily="34" charset="-122"/>
                    <a:sym typeface="+mn-ea"/>
                  </a:rPr>
                  <a:t>3.</a:t>
                </a:r>
                <a:r>
                  <a:rPr lang="en-US" sz="2000" b="1" dirty="0">
                    <a:latin typeface="微软雅黑" panose="020B0503020204020204" pitchFamily="34" charset="-122"/>
                    <a:ea typeface="微软雅黑" panose="020B0503020204020204" pitchFamily="34" charset="-122"/>
                    <a:sym typeface="+mn-ea"/>
                  </a:rPr>
                  <a:t> </a:t>
                </a:r>
                <a:r>
                  <a:rPr sz="2000" b="1" dirty="0">
                    <a:latin typeface="微软雅黑" panose="020B0503020204020204" pitchFamily="34" charset="-122"/>
                    <a:ea typeface="微软雅黑" panose="020B0503020204020204" pitchFamily="34" charset="-122"/>
                    <a:sym typeface="+mn-ea"/>
                  </a:rPr>
                  <a:t>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latin typeface="微软雅黑" panose="020B0503020204020204" pitchFamily="34" charset="-122"/>
                    <a:ea typeface="微软雅黑" panose="020B0503020204020204" pitchFamily="34" charset="-122"/>
                    <a:sym typeface="+mn-ea"/>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769620" y="297815"/>
                <a:ext cx="10891520" cy="81724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496060" y="953135"/>
                <a:ext cx="8601710" cy="266636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通过上面的结果，我们可以看到：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三组本地序列之间有着很好的正交性。当本地序列自己和自己做互相关运算时，互相关的结果在某点出现了一个明显的峰值，而在其他地方的峰值近似为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当本地序列自身和其他</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值的本地序列做互相关运算时，互相关的结果在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值所在的范围内取值杂乱无章且存在多个局部峰值。因此，我们可以看出，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序列</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之间具有良好的正交性。正是由于这种良好的正交性其才能在接收机检测发送的PSS序列的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值时十分方便。</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1496060" y="953135"/>
                <a:ext cx="8601710" cy="2666365"/>
              </a:xfrm>
              <a:prstGeom prst="rect">
                <a:avLst/>
              </a:prstGeom>
              <a:blipFill rotWithShape="1">
                <a:blip r:embed="rId2"/>
                <a:stretch>
                  <a:fillRect/>
                </a:stretch>
              </a:blipFill>
            </p:spPr>
            <p:txBody>
              <a:bodyPr/>
              <a:lstStyle/>
              <a:p>
                <a:r>
                  <a:rPr lang="zh-CN" altLang="en-US">
                    <a:noFill/>
                  </a:rPr>
                  <a:t> </a:t>
                </a:r>
              </a:p>
            </p:txBody>
          </p:sp>
        </mc:Fallback>
      </mc:AlternateContent>
      <p:pic>
        <p:nvPicPr>
          <p:cNvPr id="7" name="图片 6" descr="20220505211510"/>
          <p:cNvPicPr>
            <a:picLocks noChangeAspect="1"/>
          </p:cNvPicPr>
          <p:nvPr/>
        </p:nvPicPr>
        <p:blipFill>
          <a:blip r:embed="rId3"/>
          <a:stretch>
            <a:fillRect/>
          </a:stretch>
        </p:blipFill>
        <p:spPr>
          <a:xfrm>
            <a:off x="1616075" y="3376930"/>
            <a:ext cx="9477375" cy="2581275"/>
          </a:xfrm>
          <a:prstGeom prst="rect">
            <a:avLst/>
          </a:prstGeom>
        </p:spPr>
      </p:pic>
      <p:sp>
        <p:nvSpPr>
          <p:cNvPr id="9" name="文本框 8"/>
          <p:cNvSpPr txBox="1"/>
          <p:nvPr/>
        </p:nvSpPr>
        <p:spPr>
          <a:xfrm>
            <a:off x="4137660" y="6140450"/>
            <a:ext cx="3519170"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PSS序列有着良好的正交性</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180965" cy="1253490"/>
            <a:chOff x="2" y="-15241"/>
            <a:chExt cx="5180965" cy="1253490"/>
          </a:xfrm>
        </p:grpSpPr>
        <p:sp>
          <p:nvSpPr>
            <p:cNvPr id="3" name="文本框 2"/>
            <p:cNvSpPr txBox="1"/>
            <p:nvPr/>
          </p:nvSpPr>
          <p:spPr>
            <a:xfrm>
              <a:off x="323852" y="113664"/>
              <a:ext cx="4857115" cy="11245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1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Task Overall</a:t>
              </a:r>
              <a:endParaRPr lang="zh-CN" altLang="en-US" sz="2800" b="1" dirty="0">
                <a:solidFill>
                  <a:schemeClr val="accent1">
                    <a:lumMod val="50000"/>
                  </a:schemeClr>
                </a:solidFill>
                <a:latin typeface="+mj-ea"/>
              </a:endParaRPr>
            </a:p>
            <a:p>
              <a:pPr marL="0" marR="0" lvl="0" indent="0" defTabSz="914400" rtl="0" eaLnBrk="1" fontAlgn="auto" latinLnBrk="0" hangingPunct="1">
                <a:lnSpc>
                  <a:spcPct val="12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4</a:t>
            </a:r>
            <a:endParaRPr lang="en-US" altLang="zh-CN" sz="2400" b="1"/>
          </a:p>
        </p:txBody>
      </p:sp>
      <mc:AlternateContent xmlns:mc="http://schemas.openxmlformats.org/markup-compatibility/2006">
        <mc:Choice xmlns:a14="http://schemas.microsoft.com/office/drawing/2010/main" Requires="a14">
          <p:sp>
            <p:nvSpPr>
              <p:cNvPr id="6" name="文本框 5"/>
              <p:cNvSpPr txBox="1"/>
              <p:nvPr/>
            </p:nvSpPr>
            <p:spPr>
              <a:xfrm>
                <a:off x="851535" y="1238250"/>
                <a:ext cx="11136630" cy="3587115"/>
              </a:xfrm>
              <a:prstGeom prst="rect">
                <a:avLst/>
              </a:prstGeom>
              <a:noFill/>
            </p:spPr>
            <p:txBody>
              <a:bodyPr wrap="square" rtlCol="0">
                <a:spAutoFit/>
              </a:bodyPr>
              <a:p>
                <a:pPr algn="just"/>
                <a:r>
                  <a:rPr sz="2000" b="1" dirty="0">
                    <a:solidFill>
                      <a:schemeClr val="tx1"/>
                    </a:solidFill>
                    <a:latin typeface="微软雅黑" panose="020B0503020204020204" pitchFamily="34" charset="-122"/>
                    <a:ea typeface="微软雅黑" panose="020B0503020204020204" pitchFamily="34" charset="-122"/>
                  </a:rPr>
                  <a:t>PSS Synchronization</a:t>
                </a:r>
                <a:r>
                  <a:rPr sz="2000" b="1" dirty="0">
                    <a:solidFill>
                      <a:schemeClr val="accent1">
                        <a:lumMod val="50000"/>
                      </a:schemeClr>
                    </a:solidFill>
                    <a:latin typeface="微软雅黑" panose="020B0503020204020204" pitchFamily="34" charset="-122"/>
                    <a:ea typeface="微软雅黑" panose="020B0503020204020204" pitchFamily="34" charset="-122"/>
                  </a:rPr>
                  <a:t> </a:t>
                </a:r>
                <a:endParaRPr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sz="2000" b="1" dirty="0">
                    <a:solidFill>
                      <a:schemeClr val="tx1"/>
                    </a:solidFill>
                    <a:latin typeface="微软雅黑" panose="020B0503020204020204" pitchFamily="34" charset="-122"/>
                    <a:ea typeface="微软雅黑" panose="020B0503020204020204" pitchFamily="34" charset="-122"/>
                  </a:rPr>
                  <a:t>Please verify step-by-step that PSS can be synchronized via the lowest sampling rate (1.92MHz), no matter what the actual signal bandwidth is. You need to:</a:t>
                </a:r>
                <a:endParaRPr sz="2000" b="1" dirty="0">
                  <a:solidFill>
                    <a:schemeClr val="tx1"/>
                  </a:solidFill>
                  <a:latin typeface="微软雅黑" panose="020B0503020204020204" pitchFamily="34" charset="-122"/>
                  <a:ea typeface="微软雅黑" panose="020B0503020204020204" pitchFamily="34" charset="-122"/>
                </a:endParaRPr>
              </a:p>
              <a:p>
                <a:pPr algn="just"/>
                <a:endParaRPr sz="2000" b="1" dirty="0">
                  <a:solidFill>
                    <a:schemeClr val="tx1"/>
                  </a:solidFill>
                  <a:latin typeface="微软雅黑" panose="020B0503020204020204" pitchFamily="34" charset="-122"/>
                  <a:ea typeface="微软雅黑" panose="020B0503020204020204" pitchFamily="34" charset="-122"/>
                </a:endParaRPr>
              </a:p>
              <a:p>
                <a:pPr algn="just"/>
                <a:r>
                  <a:rPr sz="2000" b="1" dirty="0">
                    <a:solidFill>
                      <a:schemeClr val="tx1"/>
                    </a:solidFill>
                    <a:latin typeface="微软雅黑" panose="020B0503020204020204" pitchFamily="34" charset="-122"/>
                    <a:ea typeface="微软雅黑" panose="020B0503020204020204" pitchFamily="34" charset="-122"/>
                  </a:rPr>
                  <a:t>1.Generate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sz="2000" b="1" dirty="0">
                  <a:solidFill>
                    <a:schemeClr val="tx1"/>
                  </a:solidFill>
                  <a:latin typeface="微软雅黑" panose="020B0503020204020204" pitchFamily="34" charset="-122"/>
                  <a:ea typeface="微软雅黑" panose="020B0503020204020204" pitchFamily="34" charset="-122"/>
                </a:endParaRPr>
              </a:p>
              <a:p>
                <a:pPr algn="just"/>
                <a:r>
                  <a:rPr sz="2000" b="1" dirty="0">
                    <a:solidFill>
                      <a:schemeClr val="tx1"/>
                    </a:solidFill>
                    <a:latin typeface="微软雅黑" panose="020B0503020204020204" pitchFamily="34" charset="-122"/>
                    <a:ea typeface="微软雅黑" panose="020B0503020204020204" pitchFamily="34" charset="-122"/>
                  </a:rPr>
                  <a:t>2.Show that the same sampled signal can be obtained from the above OFDM symbols via lowpass filter and sampling rate 1.92MHz.</a:t>
                </a:r>
                <a:endParaRPr sz="2000" b="1" dirty="0">
                  <a:solidFill>
                    <a:schemeClr val="tx1"/>
                  </a:solidFill>
                  <a:latin typeface="微软雅黑" panose="020B0503020204020204" pitchFamily="34" charset="-122"/>
                  <a:ea typeface="微软雅黑" panose="020B0503020204020204" pitchFamily="34" charset="-122"/>
                </a:endParaRPr>
              </a:p>
              <a:p>
                <a:pPr algn="just"/>
                <a:endParaRPr sz="2000" b="1" dirty="0">
                  <a:solidFill>
                    <a:schemeClr val="tx1"/>
                  </a:solidFill>
                  <a:latin typeface="微软雅黑" panose="020B0503020204020204" pitchFamily="34" charset="-122"/>
                  <a:ea typeface="微软雅黑" panose="020B0503020204020204" pitchFamily="34" charset="-122"/>
                </a:endParaRPr>
              </a:p>
              <a:p>
                <a:pPr algn="just"/>
                <a:r>
                  <a:rPr sz="2000" b="1" dirty="0">
                    <a:solidFill>
                      <a:schemeClr val="tx1"/>
                    </a:solidFill>
                    <a:latin typeface="微软雅黑" panose="020B0503020204020204" pitchFamily="34" charset="-122"/>
                    <a:ea typeface="微软雅黑" panose="020B0503020204020204" pitchFamily="34" charset="-122"/>
                  </a:rPr>
                  <a:t>3.Show the detection procedure of </a:t>
                </a:r>
                <a14:m>
                  <m:oMath xmlns:m="http://schemas.openxmlformats.org/officeDocument/2006/math">
                    <m:sSubSup>
                      <m:sSubSupPr>
                        <m:ctrlP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𝑵</m:t>
                        </m:r>
                      </m:e>
                      <m:sub>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𝑰𝑫</m:t>
                        </m:r>
                      </m:sub>
                      <m: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𝟐</m:t>
                        </m:r>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m:t>
                        </m:r>
                      </m:sup>
                    </m:sSubSup>
                    <m:r>
                      <a:rPr lang="en-US" sz="2000" b="1" i="1" dirty="0">
                        <a:solidFill>
                          <a:schemeClr val="tx1"/>
                        </a:solidFill>
                        <a:latin typeface="Cambria Math" panose="02040503050406030204" charset="0"/>
                        <a:ea typeface="微软雅黑" panose="020B0503020204020204" pitchFamily="34" charset="-122"/>
                        <a:cs typeface="Cambria Math" panose="02040503050406030204" charset="0"/>
                      </a:rPr>
                      <m:t> </m:t>
                    </m:r>
                  </m:oMath>
                </a14:m>
                <a:r>
                  <a:rPr sz="2000" b="1" dirty="0">
                    <a:solidFill>
                      <a:schemeClr val="tx1"/>
                    </a:solidFill>
                    <a:latin typeface="微软雅黑" panose="020B0503020204020204" pitchFamily="34" charset="-122"/>
                    <a:ea typeface="微软雅黑" panose="020B0503020204020204" pitchFamily="34" charset="-122"/>
                  </a:rPr>
                  <a:t>from the above sampled signal.</a:t>
                </a:r>
                <a:endParaRPr sz="2000" b="1" dirty="0">
                  <a:solidFill>
                    <a:schemeClr val="tx1"/>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851535" y="1238250"/>
                <a:ext cx="11136630" cy="358711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04</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077103" y="3987158"/>
            <a:ext cx="6325235" cy="706755"/>
          </a:xfrm>
          <a:prstGeom prst="rect">
            <a:avLst/>
          </a:prstGeom>
          <a:noFill/>
        </p:spPr>
        <p:txBody>
          <a:bodyPr wrap="none" rtlCol="0">
            <a:spAutoFit/>
          </a:bodyPr>
          <a:lstStyle/>
          <a:p>
            <a:pPr algn="r"/>
            <a:r>
              <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sz="4000" b="1" dirty="0">
                <a:solidFill>
                  <a:schemeClr val="accent1">
                    <a:lumMod val="50000"/>
                  </a:schemeClr>
                </a:solidFill>
                <a:latin typeface="微软雅黑" panose="020B0503020204020204" pitchFamily="34" charset="-122"/>
                <a:ea typeface="微软雅黑" panose="020B0503020204020204" pitchFamily="34" charset="-122"/>
                <a:sym typeface="+mn-ea"/>
              </a:rPr>
              <a:t>Experience &amp; </a:t>
            </a:r>
            <a:r>
              <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rPr>
              <a:t>Summary</a:t>
            </a:r>
            <a:endParaRPr lang="en-US" sz="4000" b="1" dirty="0">
              <a:solidFill>
                <a:schemeClr val="accent1">
                  <a:lumMod val="50000"/>
                </a:schemeClr>
              </a:solidFill>
              <a:latin typeface="+mj-ea"/>
              <a:ea typeface="+mj-ea"/>
            </a:endParaRPr>
          </a:p>
        </p:txBody>
      </p:sp>
      <p:sp>
        <p:nvSpPr>
          <p:cNvPr id="15" name="文本框 14"/>
          <p:cNvSpPr txBox="1"/>
          <p:nvPr/>
        </p:nvSpPr>
        <p:spPr>
          <a:xfrm>
            <a:off x="153035" y="6397625"/>
            <a:ext cx="636905" cy="460375"/>
          </a:xfrm>
          <a:prstGeom prst="rect">
            <a:avLst/>
          </a:prstGeom>
          <a:noFill/>
        </p:spPr>
        <p:txBody>
          <a:bodyPr wrap="square" rtlCol="0">
            <a:spAutoFit/>
          </a:bodyPr>
          <a:p>
            <a:r>
              <a:rPr lang="en-US" altLang="zh-CN" sz="2400" b="1"/>
              <a:t>24</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0" y="0"/>
            <a:ext cx="5283200" cy="1115060"/>
            <a:chOff x="2" y="-15241"/>
            <a:chExt cx="5109845" cy="1114836"/>
          </a:xfrm>
        </p:grpSpPr>
        <p:sp>
          <p:nvSpPr>
            <p:cNvPr id="3" name="文本框 2"/>
            <p:cNvSpPr txBox="1"/>
            <p:nvPr/>
          </p:nvSpPr>
          <p:spPr>
            <a:xfrm>
              <a:off x="252732" y="73024"/>
              <a:ext cx="4857115" cy="521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04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Experience &amp;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Summary</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18</a:t>
            </a:r>
            <a:endParaRPr lang="en-US" altLang="zh-CN" sz="2400" b="1"/>
          </a:p>
        </p:txBody>
      </p:sp>
      <p:sp>
        <p:nvSpPr>
          <p:cNvPr id="6" name="文本框 5"/>
          <p:cNvSpPr txBox="1"/>
          <p:nvPr/>
        </p:nvSpPr>
        <p:spPr>
          <a:xfrm>
            <a:off x="640080" y="982345"/>
            <a:ext cx="11125835" cy="4892675"/>
          </a:xfrm>
          <a:prstGeom prst="rect">
            <a:avLst/>
          </a:prstGeom>
          <a:noFill/>
        </p:spPr>
        <p:txBody>
          <a:bodyPr wrap="square" rtlCol="0" anchor="t">
            <a:spAutoFit/>
          </a:bodyPr>
          <a:p>
            <a:pPr algn="just"/>
            <a:r>
              <a:rPr 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这次作业让我受益匪浅。首先，我结合理论课所学的内容，通过</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MATLAB</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复现了一个简单的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LTE PSS</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的发送与接收过程。但是发送和接收过程中涉及了很多细节，比如</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Zadoff Chu序列是如何插入到</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OFDM</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符号中的，以及一个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OFDM</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符号是由如何组成的，这都需要我们对课件内容的精准理解才能正确</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回答。</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其次，这次作业通过自己生成不同采样率的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PSS-OFDM</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符号模拟了一个重要的结论：通过低通滤波器和采样率1.92MHz的采样，可以从不同采样率的OFDM符号中获得相同的采样信号。我们通过模拟这个过程，通过生成的波形成功地得到了这个</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结论。</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最后，这次作业我认为最难的地方在于解码环节，也就是接收机如何从一个</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OFDM</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符号中获得原始的由</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62</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个元素组成的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PSS</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序列。这个解码过程类似于</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DFT</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运算，但是通过</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编程，我也进一步巩固了信号与系统中学习的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知识。</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总而言之，虽然这次作业在假期花了不少时间完成，但是我觉得这也是我们大三从理论到实践的又一次简单尝试</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rPr>
              <a:t>吧。</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1"/>
          <p:cNvSpPr/>
          <p:nvPr/>
        </p:nvSpPr>
        <p:spPr>
          <a:xfrm rot="18900000" flipH="1">
            <a:off x="991795" y="-1532659"/>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13"/>
          <p:cNvSpPr/>
          <p:nvPr/>
        </p:nvSpPr>
        <p:spPr>
          <a:xfrm rot="18900000" flipH="1">
            <a:off x="-1639821" y="685062"/>
            <a:ext cx="3307772" cy="3307772"/>
          </a:xfrm>
          <a:custGeom>
            <a:avLst/>
            <a:gdLst>
              <a:gd name="connsiteX0" fmla="*/ 0 w 3307772"/>
              <a:gd name="connsiteY0" fmla="*/ 0 h 3307772"/>
              <a:gd name="connsiteX1" fmla="*/ 19895 w 3307772"/>
              <a:gd name="connsiteY1" fmla="*/ 0 h 3307772"/>
              <a:gd name="connsiteX2" fmla="*/ 3307772 w 3307772"/>
              <a:gd name="connsiteY2" fmla="*/ 3287877 h 3307772"/>
              <a:gd name="connsiteX3" fmla="*/ 3307772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19895" y="0"/>
                </a:lnTo>
                <a:lnTo>
                  <a:pt x="3307772" y="3287877"/>
                </a:lnTo>
                <a:lnTo>
                  <a:pt x="3307772" y="3307772"/>
                </a:lnTo>
                <a:lnTo>
                  <a:pt x="0" y="3307772"/>
                </a:lnTo>
                <a:close/>
              </a:path>
            </a:pathLst>
          </a:custGeom>
          <a:blipFill dpi="0" rotWithShape="0">
            <a:blip r:embed="rId1"/>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rot="18900000" flipH="1">
            <a:off x="3380959" y="685063"/>
            <a:ext cx="3307772" cy="3307772"/>
          </a:xfrm>
          <a:prstGeom prst="rect">
            <a:avLst/>
          </a:prstGeom>
          <a:blipFill dpi="0" rotWithShape="0">
            <a:blip r:embed="rId2"/>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23"/>
          <p:cNvSpPr/>
          <p:nvPr/>
        </p:nvSpPr>
        <p:spPr>
          <a:xfrm rot="18900000" flipH="1">
            <a:off x="870570" y="3195452"/>
            <a:ext cx="3307772" cy="3307772"/>
          </a:xfrm>
          <a:custGeom>
            <a:avLst/>
            <a:gdLst>
              <a:gd name="connsiteX0" fmla="*/ 0 w 3307772"/>
              <a:gd name="connsiteY0" fmla="*/ 0 h 3307772"/>
              <a:gd name="connsiteX1" fmla="*/ 3307772 w 3307772"/>
              <a:gd name="connsiteY1" fmla="*/ 0 h 3307772"/>
              <a:gd name="connsiteX2" fmla="*/ 3307772 w 3307772"/>
              <a:gd name="connsiteY2" fmla="*/ 2840677 h 3307772"/>
              <a:gd name="connsiteX3" fmla="*/ 2840677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3307772" y="0"/>
                </a:lnTo>
                <a:lnTo>
                  <a:pt x="3307772" y="2840677"/>
                </a:lnTo>
                <a:lnTo>
                  <a:pt x="2840677" y="3307772"/>
                </a:lnTo>
                <a:lnTo>
                  <a:pt x="0" y="3307772"/>
                </a:lnTo>
                <a:close/>
              </a:path>
            </a:pathLst>
          </a:cu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17"/>
          <p:cNvSpPr/>
          <p:nvPr/>
        </p:nvSpPr>
        <p:spPr>
          <a:xfrm rot="18900000" flipH="1">
            <a:off x="-177599" y="5100169"/>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5400000" flipH="1">
            <a:off x="485770" y="-48577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18900000" flipH="1">
            <a:off x="6508902" y="-1532658"/>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13500000" flipH="1">
            <a:off x="4157288" y="57895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flipH="1">
            <a:off x="7072469" y="3674828"/>
            <a:ext cx="4480292" cy="1015663"/>
          </a:xfrm>
          <a:prstGeom prst="rect">
            <a:avLst/>
          </a:prstGeom>
          <a:noFill/>
        </p:spPr>
        <p:txBody>
          <a:bodyPr wrap="square" rtlCol="0">
            <a:spAutoFit/>
          </a:bodyPr>
          <a:lstStyle/>
          <a:p>
            <a:pPr algn="dist"/>
            <a:r>
              <a:rPr lang="en-US" altLang="zh-CN" sz="6000" dirty="0">
                <a:solidFill>
                  <a:schemeClr val="accent1">
                    <a:lumMod val="50000"/>
                  </a:schemeClr>
                </a:solidFill>
                <a:latin typeface="+mj-ea"/>
                <a:ea typeface="+mj-ea"/>
              </a:rPr>
              <a:t>THANK YOU</a:t>
            </a:r>
            <a:endParaRPr lang="zh-CN" altLang="en-US" sz="6000" dirty="0">
              <a:solidFill>
                <a:schemeClr val="accent1">
                  <a:lumMod val="50000"/>
                </a:schemeClr>
              </a:solidFill>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02</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2815263" y="4108695"/>
            <a:ext cx="6442075" cy="645160"/>
          </a:xfrm>
          <a:prstGeom prst="rect">
            <a:avLst/>
          </a:prstGeom>
          <a:noFill/>
        </p:spPr>
        <p:txBody>
          <a:bodyPr wrap="none" rtlCol="0">
            <a:spAutoFit/>
          </a:bodyPr>
          <a:p>
            <a:pPr algn="ct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142875" y="6397625"/>
            <a:ext cx="636905" cy="460375"/>
          </a:xfrm>
          <a:prstGeom prst="rect">
            <a:avLst/>
          </a:prstGeom>
          <a:noFill/>
        </p:spPr>
        <p:txBody>
          <a:bodyPr wrap="square" rtlCol="0">
            <a:spAutoFit/>
          </a:bodyPr>
          <a:p>
            <a:r>
              <a:rPr lang="en-US" altLang="zh-CN" sz="2400" b="1"/>
              <a:t>7</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770255" y="508635"/>
            <a:ext cx="11055350" cy="187642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sz="2000" b="1" dirty="0">
                <a:solidFill>
                  <a:schemeClr val="tx1"/>
                </a:solidFill>
                <a:latin typeface="微软雅黑" panose="020B0503020204020204" pitchFamily="34" charset="-122"/>
                <a:ea typeface="微软雅黑" panose="020B0503020204020204" pitchFamily="34" charset="-122"/>
                <a:sym typeface="+mn-ea"/>
              </a:rPr>
              <a:t>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在这里，我们需要了解主同步序列</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是如何生成的，具体的生成方法如下</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descr="20220502184412"/>
          <p:cNvPicPr>
            <a:picLocks noChangeAspect="1"/>
          </p:cNvPicPr>
          <p:nvPr/>
        </p:nvPicPr>
        <p:blipFill>
          <a:blip r:embed="rId1"/>
          <a:stretch>
            <a:fillRect/>
          </a:stretch>
        </p:blipFill>
        <p:spPr>
          <a:xfrm>
            <a:off x="1486535" y="2171700"/>
            <a:ext cx="8728710" cy="3683000"/>
          </a:xfrm>
          <a:prstGeom prst="rect">
            <a:avLst/>
          </a:prstGeom>
        </p:spPr>
      </p:pic>
      <p:sp>
        <p:nvSpPr>
          <p:cNvPr id="8" name="文本框 7"/>
          <p:cNvSpPr txBox="1"/>
          <p:nvPr/>
        </p:nvSpPr>
        <p:spPr>
          <a:xfrm>
            <a:off x="4311015" y="5927725"/>
            <a:ext cx="3570605" cy="460375"/>
          </a:xfrm>
          <a:prstGeom prst="rect">
            <a:avLst/>
          </a:prstGeom>
          <a:noFill/>
        </p:spPr>
        <p:txBody>
          <a:bodyPr wrap="square" rtlCol="0">
            <a:spAutoFit/>
          </a:bodyPr>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PSS 序列的生成方法</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770255" y="508635"/>
            <a:ext cx="11055350" cy="150685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sz="2000" b="1" dirty="0">
                <a:solidFill>
                  <a:schemeClr val="tx1"/>
                </a:solidFill>
                <a:latin typeface="微软雅黑" panose="020B0503020204020204" pitchFamily="34" charset="-122"/>
                <a:ea typeface="微软雅黑" panose="020B0503020204020204" pitchFamily="34" charset="-122"/>
                <a:sym typeface="+mn-ea"/>
              </a:rPr>
              <a:t>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p:cNvSpPr txBox="1"/>
              <p:nvPr/>
            </p:nvSpPr>
            <p:spPr>
              <a:xfrm>
                <a:off x="1287780" y="1397635"/>
                <a:ext cx="9737090" cy="1435100"/>
              </a:xfrm>
              <a:prstGeom prst="rect">
                <a:avLst/>
              </a:prstGeom>
              <a:noFill/>
            </p:spPr>
            <p:txBody>
              <a:bodyPr wrap="square" rtlCol="0">
                <a:spAutoFit/>
              </a:bodyPr>
              <a:p>
                <a:pPr algn="just">
                  <a:buClrTx/>
                  <a:buSzTx/>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从上图所给的信息我们可以看出：主同步序列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与小区ID信息中的</a:t>
                </a:r>
                <a14:m>
                  <m:oMath xmlns:m="http://schemas.openxmlformats.org/officeDocument/2006/math">
                    <m:sSubSup>
                      <m:sSubSup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Sup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𝑵</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𝑰𝑫</m:t>
                        </m:r>
                      </m:sub>
                      <m:sup>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𝟐</m:t>
                        </m:r>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sup>
                    </m:sSubSup>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信息有关，其反应了表示物理层单元标识组中的物理层标识。而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序列是一个长度为62的Zadoff Chu序列，其生成的方法也在上一页的图中详细说明了，因此我们可以编写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程序来生成</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初始序列。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1287780" y="1397635"/>
                <a:ext cx="9737090" cy="1435100"/>
              </a:xfrm>
              <a:prstGeom prst="rect">
                <a:avLst/>
              </a:prstGeom>
              <a:blipFill rotWithShape="1">
                <a:blip r:embed="rId1"/>
                <a:stretch>
                  <a:fillRect/>
                </a:stretch>
              </a:blipFill>
            </p:spPr>
            <p:txBody>
              <a:bodyPr/>
              <a:lstStyle/>
              <a:p>
                <a:r>
                  <a:rPr lang="zh-CN" altLang="en-US">
                    <a:noFill/>
                  </a:rPr>
                  <a:t> </a:t>
                </a:r>
              </a:p>
            </p:txBody>
          </p:sp>
        </mc:Fallback>
      </mc:AlternateContent>
      <p:pic>
        <p:nvPicPr>
          <p:cNvPr id="13" name="图片 12" descr="20220502191820"/>
          <p:cNvPicPr>
            <a:picLocks noChangeAspect="1"/>
          </p:cNvPicPr>
          <p:nvPr/>
        </p:nvPicPr>
        <p:blipFill>
          <a:blip r:embed="rId2"/>
          <a:stretch>
            <a:fillRect/>
          </a:stretch>
        </p:blipFill>
        <p:spPr>
          <a:xfrm>
            <a:off x="1988185" y="2961640"/>
            <a:ext cx="7793355" cy="3188970"/>
          </a:xfrm>
          <a:prstGeom prst="rect">
            <a:avLst/>
          </a:prstGeom>
        </p:spPr>
      </p:pic>
      <p:sp>
        <p:nvSpPr>
          <p:cNvPr id="14" name="文本框 13"/>
          <p:cNvSpPr txBox="1"/>
          <p:nvPr/>
        </p:nvSpPr>
        <p:spPr>
          <a:xfrm>
            <a:off x="4898390" y="6419215"/>
            <a:ext cx="251523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生成PSS的初始序列</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850900" y="240665"/>
            <a:ext cx="11055350" cy="150685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sz="2000" b="1" dirty="0">
                <a:solidFill>
                  <a:schemeClr val="tx1"/>
                </a:solidFill>
                <a:latin typeface="微软雅黑" panose="020B0503020204020204" pitchFamily="34" charset="-122"/>
                <a:ea typeface="微软雅黑" panose="020B0503020204020204" pitchFamily="34" charset="-122"/>
                <a:sym typeface="+mn-ea"/>
              </a:rPr>
              <a:t>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87145" y="983615"/>
            <a:ext cx="9737090" cy="1014730"/>
          </a:xfrm>
          <a:prstGeom prst="rect">
            <a:avLst/>
          </a:prstGeom>
          <a:noFill/>
        </p:spPr>
        <p:txBody>
          <a:bodyPr wrap="square" rtlCol="0">
            <a:spAutoFit/>
          </a:bodyPr>
          <a:p>
            <a:pPr algn="just">
              <a:buClrTx/>
              <a:buSzTx/>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上一页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的生成序列程序较为简单，我们只需要对</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进行判断来决定使用哪种生成序列的表达式即可。比如：当</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比</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大时，就进入了下面的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for</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循环生成序列的表达式的计算</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中。</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87145" y="1998345"/>
            <a:ext cx="9838690" cy="132207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接下来，我们讨论了u的三种</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可能取值情况下(u = 25,29和34)，生成的PSS初始序列的坐标图。在生成这三种PSS序列时，我们只需要调用上一页ppt中的函数，输入不同的参数值(25,29或34)即可生成完整的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Zadoff Chu序列。这三种初始序列的生成代码如下所示：</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8" name="图片 7" descr="20220502192629"/>
          <p:cNvPicPr>
            <a:picLocks noChangeAspect="1"/>
          </p:cNvPicPr>
          <p:nvPr/>
        </p:nvPicPr>
        <p:blipFill>
          <a:blip r:embed="rId1"/>
          <a:stretch>
            <a:fillRect/>
          </a:stretch>
        </p:blipFill>
        <p:spPr>
          <a:xfrm>
            <a:off x="3133725" y="3138805"/>
            <a:ext cx="7625715" cy="3559810"/>
          </a:xfrm>
          <a:prstGeom prst="rect">
            <a:avLst/>
          </a:prstGeom>
        </p:spPr>
      </p:pic>
      <p:sp>
        <p:nvSpPr>
          <p:cNvPr id="9" name="文本框 8"/>
          <p:cNvSpPr txBox="1"/>
          <p:nvPr/>
        </p:nvSpPr>
        <p:spPr>
          <a:xfrm>
            <a:off x="1074420" y="4991100"/>
            <a:ext cx="2251075" cy="101473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三种可能的PSS序列的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生成(具体图像见结果部分)</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10" name="文本框 9"/>
          <p:cNvSpPr txBox="1"/>
          <p:nvPr/>
        </p:nvSpPr>
        <p:spPr>
          <a:xfrm>
            <a:off x="133350" y="6388100"/>
            <a:ext cx="636905" cy="460375"/>
          </a:xfrm>
          <a:prstGeom prst="rect">
            <a:avLst/>
          </a:prstGeom>
          <a:noFill/>
        </p:spPr>
        <p:txBody>
          <a:bodyPr wrap="square" rtlCol="0">
            <a:spAutoFit/>
          </a:bodyPr>
          <a:p>
            <a:r>
              <a:rPr lang="en-US" altLang="zh-CN" sz="2400" b="1"/>
              <a:t>8</a:t>
            </a:r>
            <a:endParaRPr lang="en-US" altLang="zh-CN" sz="2400" b="1"/>
          </a:p>
        </p:txBody>
      </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850900" y="240665"/>
            <a:ext cx="11055350" cy="150685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sz="2000" b="1" dirty="0">
                <a:solidFill>
                  <a:schemeClr val="tx1"/>
                </a:solidFill>
                <a:latin typeface="微软雅黑" panose="020B0503020204020204" pitchFamily="34" charset="-122"/>
                <a:ea typeface="微软雅黑" panose="020B0503020204020204" pitchFamily="34" charset="-122"/>
                <a:sym typeface="+mn-ea"/>
              </a:rPr>
              <a:t>Generate OFDM symbols with PSS via different sampling rates (bandwidths).</a:t>
            </a:r>
            <a:endParaRPr sz="2000" b="1" dirty="0">
              <a:solidFill>
                <a:schemeClr val="tx1"/>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87145" y="983615"/>
            <a:ext cx="9737090" cy="398780"/>
          </a:xfrm>
          <a:prstGeom prst="rect">
            <a:avLst/>
          </a:prstGeom>
          <a:noFill/>
        </p:spPr>
        <p:txBody>
          <a:bodyPr wrap="square" rtlCol="0">
            <a:spAutoFit/>
          </a:bodyPr>
          <a:p>
            <a:pPr algn="just">
              <a:buClrTx/>
              <a:buSzTx/>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466215" y="1210945"/>
            <a:ext cx="9676130" cy="70675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当然，做到这里是显然不够的，接下来我们需要完成由</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序列到OFDM符号之间的映射以便得到题目要求的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sz="2000" b="1" dirty="0">
                <a:latin typeface="微软雅黑" panose="020B0503020204020204" pitchFamily="34" charset="-122"/>
                <a:ea typeface="微软雅黑" panose="020B0503020204020204" pitchFamily="34" charset="-122"/>
                <a:sym typeface="+mn-ea"/>
              </a:rPr>
              <a:t>Generate OFDM symbols with PSS</a:t>
            </a:r>
            <a:r>
              <a:rPr lang="en-US" sz="2000" b="1" dirty="0">
                <a:latin typeface="微软雅黑" panose="020B0503020204020204" pitchFamily="34" charset="-122"/>
                <a:ea typeface="微软雅黑" panose="020B0503020204020204" pitchFamily="34" charset="-122"/>
                <a:sym typeface="+mn-ea"/>
              </a:rPr>
              <a:t>”</a:t>
            </a:r>
            <a:endParaRPr 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1466215" y="2084705"/>
            <a:ext cx="9675495" cy="132207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那么，我们该怎么实现这种映射呢？其实，要想在时域上生成</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波形只需要进行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IDFT(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离散反傅里叶变换</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即可。然而，我们知道不同的基站之间的采样率可能存在差异，那么针对不同的采样率，我们该如何进行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IDFT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使得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PSS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序列上载到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OFDM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波形上呢？我们可以参照</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中的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表格：</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4" name="图片 13" descr="20220502195144"/>
          <p:cNvPicPr>
            <a:picLocks noChangeAspect="1"/>
          </p:cNvPicPr>
          <p:nvPr/>
        </p:nvPicPr>
        <p:blipFill>
          <a:blip r:embed="rId1"/>
          <a:stretch>
            <a:fillRect/>
          </a:stretch>
        </p:blipFill>
        <p:spPr>
          <a:xfrm>
            <a:off x="3004185" y="3406775"/>
            <a:ext cx="6600825" cy="3274695"/>
          </a:xfrm>
          <a:prstGeom prst="rect">
            <a:avLst/>
          </a:prstGeom>
        </p:spPr>
      </p:pic>
      <p:sp>
        <p:nvSpPr>
          <p:cNvPr id="15" name="文本框 14"/>
          <p:cNvSpPr txBox="1"/>
          <p:nvPr/>
        </p:nvSpPr>
        <p:spPr>
          <a:xfrm>
            <a:off x="9909175" y="5373370"/>
            <a:ext cx="1814830" cy="101473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采样率与发射机IDFT size之间的关系</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tags/tag1.xml><?xml version="1.0" encoding="utf-8"?>
<p:tagLst xmlns:p="http://schemas.openxmlformats.org/presentationml/2006/main">
  <p:tag name="ISPRING_PRESENTATION_TITLE" val="PowerPoint 演示文稿"/>
  <p:tag name="COMMONDATA" val="eyJoZGlkIjoiYWRjMWViM2RlM2QyMTk2Y2ExYTdjZjk0N2JkNGEyMz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思源黑体">
      <a:majorFont>
        <a:latin typeface="思源黑体 CN Light"/>
        <a:ea typeface="思源黑体 CN Medium"/>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12461</Words>
  <Application>WPS 演示</Application>
  <PresentationFormat>宽屏</PresentationFormat>
  <Paragraphs>506</Paragraphs>
  <Slides>42</Slides>
  <Notes>17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42</vt:i4>
      </vt:variant>
    </vt:vector>
  </HeadingPairs>
  <TitlesOfParts>
    <vt:vector size="59" baseType="lpstr">
      <vt:lpstr>Arial</vt:lpstr>
      <vt:lpstr>宋体</vt:lpstr>
      <vt:lpstr>Wingdings</vt:lpstr>
      <vt:lpstr>Times New Roman</vt:lpstr>
      <vt:lpstr>思源黑体 CN Heavy</vt:lpstr>
      <vt:lpstr>黑体</vt:lpstr>
      <vt:lpstr>微软雅黑</vt:lpstr>
      <vt:lpstr>思源黑体 CN Normal</vt:lpstr>
      <vt:lpstr>Cambria Math</vt:lpstr>
      <vt:lpstr>Calibri</vt:lpstr>
      <vt:lpstr>MS Mincho</vt:lpstr>
      <vt:lpstr>思源黑体 CN Medium</vt:lpstr>
      <vt:lpstr>Arial Unicode MS</vt:lpstr>
      <vt:lpstr>思源黑体 CN Light</vt:lpstr>
      <vt:lpstr>AMGDT</vt:lpstr>
      <vt:lpstr>思源黑体 CN Normal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星辰</cp:lastModifiedBy>
  <cp:revision>133</cp:revision>
  <dcterms:created xsi:type="dcterms:W3CDTF">2020-05-10T07:30:00Z</dcterms:created>
  <dcterms:modified xsi:type="dcterms:W3CDTF">2022-05-05T16:01:00Z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D95A75CAC9EE471EB16BA32FA00BDA16</vt:lpwstr>
  </property>
</Properties>
</file>